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0"/>
  </p:notesMasterIdLst>
  <p:handoutMasterIdLst>
    <p:handoutMasterId r:id="rId51"/>
  </p:handoutMasterIdLst>
  <p:sldIdLst>
    <p:sldId id="293" r:id="rId2"/>
    <p:sldId id="257" r:id="rId3"/>
    <p:sldId id="262" r:id="rId4"/>
    <p:sldId id="258" r:id="rId5"/>
    <p:sldId id="259" r:id="rId6"/>
    <p:sldId id="286" r:id="rId7"/>
    <p:sldId id="260" r:id="rId8"/>
    <p:sldId id="289" r:id="rId9"/>
    <p:sldId id="295" r:id="rId10"/>
    <p:sldId id="263" r:id="rId11"/>
    <p:sldId id="261" r:id="rId12"/>
    <p:sldId id="265" r:id="rId13"/>
    <p:sldId id="266" r:id="rId14"/>
    <p:sldId id="267" r:id="rId15"/>
    <p:sldId id="268" r:id="rId16"/>
    <p:sldId id="269" r:id="rId17"/>
    <p:sldId id="270" r:id="rId18"/>
    <p:sldId id="285" r:id="rId19"/>
    <p:sldId id="284" r:id="rId20"/>
    <p:sldId id="278" r:id="rId21"/>
    <p:sldId id="275" r:id="rId22"/>
    <p:sldId id="276" r:id="rId23"/>
    <p:sldId id="277" r:id="rId24"/>
    <p:sldId id="279" r:id="rId25"/>
    <p:sldId id="280" r:id="rId26"/>
    <p:sldId id="297" r:id="rId27"/>
    <p:sldId id="272" r:id="rId28"/>
    <p:sldId id="273" r:id="rId29"/>
    <p:sldId id="294" r:id="rId30"/>
    <p:sldId id="281" r:id="rId31"/>
    <p:sldId id="274" r:id="rId32"/>
    <p:sldId id="287" r:id="rId33"/>
    <p:sldId id="288" r:id="rId34"/>
    <p:sldId id="290" r:id="rId35"/>
    <p:sldId id="292" r:id="rId36"/>
    <p:sldId id="282" r:id="rId37"/>
    <p:sldId id="298" r:id="rId38"/>
    <p:sldId id="300" r:id="rId39"/>
    <p:sldId id="301" r:id="rId40"/>
    <p:sldId id="302" r:id="rId41"/>
    <p:sldId id="303" r:id="rId42"/>
    <p:sldId id="304" r:id="rId43"/>
    <p:sldId id="305" r:id="rId44"/>
    <p:sldId id="308" r:id="rId45"/>
    <p:sldId id="307" r:id="rId46"/>
    <p:sldId id="309" r:id="rId47"/>
    <p:sldId id="310" r:id="rId48"/>
    <p:sldId id="306"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9130" autoAdjust="0"/>
  </p:normalViewPr>
  <p:slideViewPr>
    <p:cSldViewPr>
      <p:cViewPr varScale="1">
        <p:scale>
          <a:sx n="104" d="100"/>
          <a:sy n="104" d="100"/>
        </p:scale>
        <p:origin x="182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SG"/>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9D6FE2-645C-4E14-93A8-76ACDFA13E4A}" type="datetimeFigureOut">
              <a:rPr lang="en-SG" smtClean="0"/>
              <a:t>29/9/2017</a:t>
            </a:fld>
            <a:endParaRPr lang="en-SG"/>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SG"/>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4D6FB72-B182-4241-9F03-C8BAD41B590D}" type="slidenum">
              <a:rPr lang="en-SG" smtClean="0"/>
              <a:t>‹#›</a:t>
            </a:fld>
            <a:endParaRPr lang="en-SG"/>
          </a:p>
        </p:txBody>
      </p:sp>
    </p:spTree>
    <p:extLst>
      <p:ext uri="{BB962C8B-B14F-4D97-AF65-F5344CB8AC3E}">
        <p14:creationId xmlns:p14="http://schemas.microsoft.com/office/powerpoint/2010/main" val="91655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SG"/>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5AD7804-DA9F-422B-89B2-8ECB4EF86863}" type="datetimeFigureOut">
              <a:rPr lang="en-SG" smtClean="0"/>
              <a:t>29/9/2017</a:t>
            </a:fld>
            <a:endParaRPr lang="en-SG"/>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SG"/>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SG"/>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632A7A4-98A8-4B31-A065-F867A1382655}" type="slidenum">
              <a:rPr lang="en-SG" smtClean="0"/>
              <a:t>‹#›</a:t>
            </a:fld>
            <a:endParaRPr lang="en-SG"/>
          </a:p>
        </p:txBody>
      </p:sp>
    </p:spTree>
    <p:extLst>
      <p:ext uri="{BB962C8B-B14F-4D97-AF65-F5344CB8AC3E}">
        <p14:creationId xmlns:p14="http://schemas.microsoft.com/office/powerpoint/2010/main" val="357951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During elimination outdoors, consider shooting an arrow since the worst thing that can happen is the miss will be scored which would have happened anyway.</a:t>
            </a:r>
            <a:endParaRPr lang="en-SG" dirty="0"/>
          </a:p>
        </p:txBody>
      </p:sp>
      <p:sp>
        <p:nvSpPr>
          <p:cNvPr id="4" name="Slide Number Placeholder 3"/>
          <p:cNvSpPr>
            <a:spLocks noGrp="1"/>
          </p:cNvSpPr>
          <p:nvPr>
            <p:ph type="sldNum" sz="quarter" idx="10"/>
          </p:nvPr>
        </p:nvSpPr>
        <p:spPr/>
        <p:txBody>
          <a:bodyPr/>
          <a:lstStyle/>
          <a:p>
            <a:fld id="{A632A7A4-98A8-4B31-A065-F867A1382655}" type="slidenum">
              <a:rPr lang="en-SG" smtClean="0"/>
              <a:t>8</a:t>
            </a:fld>
            <a:endParaRPr lang="en-SG"/>
          </a:p>
        </p:txBody>
      </p:sp>
    </p:spTree>
    <p:extLst>
      <p:ext uri="{BB962C8B-B14F-4D97-AF65-F5344CB8AC3E}">
        <p14:creationId xmlns:p14="http://schemas.microsoft.com/office/powerpoint/2010/main" val="339372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632A7A4-98A8-4B31-A065-F867A1382655}" type="slidenum">
              <a:rPr lang="en-SG" smtClean="0"/>
              <a:t>9</a:t>
            </a:fld>
            <a:endParaRPr lang="en-SG"/>
          </a:p>
        </p:txBody>
      </p:sp>
    </p:spTree>
    <p:extLst>
      <p:ext uri="{BB962C8B-B14F-4D97-AF65-F5344CB8AC3E}">
        <p14:creationId xmlns:p14="http://schemas.microsoft.com/office/powerpoint/2010/main" val="339372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A632A7A4-98A8-4B31-A065-F867A1382655}" type="slidenum">
              <a:rPr lang="en-SG" smtClean="0"/>
              <a:t>11</a:t>
            </a:fld>
            <a:endParaRPr lang="en-SG"/>
          </a:p>
        </p:txBody>
      </p:sp>
    </p:spTree>
    <p:extLst>
      <p:ext uri="{BB962C8B-B14F-4D97-AF65-F5344CB8AC3E}">
        <p14:creationId xmlns:p14="http://schemas.microsoft.com/office/powerpoint/2010/main" val="391336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AT</a:t>
            </a:r>
            <a:r>
              <a:rPr lang="en-SG" baseline="0" dirty="0" smtClean="0"/>
              <a:t> which point do we determine the match to be a forfieted match</a:t>
            </a:r>
            <a:endParaRPr lang="en-SG" dirty="0"/>
          </a:p>
        </p:txBody>
      </p:sp>
      <p:sp>
        <p:nvSpPr>
          <p:cNvPr id="4" name="Slide Number Placeholder 3"/>
          <p:cNvSpPr>
            <a:spLocks noGrp="1"/>
          </p:cNvSpPr>
          <p:nvPr>
            <p:ph type="sldNum" sz="quarter" idx="10"/>
          </p:nvPr>
        </p:nvSpPr>
        <p:spPr/>
        <p:txBody>
          <a:bodyPr/>
          <a:lstStyle/>
          <a:p>
            <a:fld id="{A632A7A4-98A8-4B31-A065-F867A1382655}" type="slidenum">
              <a:rPr lang="en-SG" smtClean="0"/>
              <a:t>48</a:t>
            </a:fld>
            <a:endParaRPr lang="en-SG"/>
          </a:p>
        </p:txBody>
      </p:sp>
    </p:spTree>
    <p:extLst>
      <p:ext uri="{BB962C8B-B14F-4D97-AF65-F5344CB8AC3E}">
        <p14:creationId xmlns:p14="http://schemas.microsoft.com/office/powerpoint/2010/main" val="242752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r>
              <a:rPr lang="en-US" smtClean="0"/>
              <a:t>Last edit: 29 Sept 2017</a:t>
            </a:r>
            <a:endParaRPr lang="en-SG"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SG" smtClean="0"/>
              <a:t>AAS Judge Committee</a:t>
            </a:r>
            <a:endParaRPr lang="en-SG"/>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D50501-E1DE-4EA1-B7FB-7C72127A1436}" type="slidenum">
              <a:rPr lang="en-SG" smtClean="0"/>
              <a:t>‹#›</a:t>
            </a:fld>
            <a:endParaRPr lang="en-SG"/>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Last edit: 29 Sept 2017</a:t>
            </a:r>
            <a:endParaRPr lang="en-SG"/>
          </a:p>
        </p:txBody>
      </p:sp>
      <p:sp>
        <p:nvSpPr>
          <p:cNvPr id="5" name="Footer Placeholder 4"/>
          <p:cNvSpPr>
            <a:spLocks noGrp="1"/>
          </p:cNvSpPr>
          <p:nvPr>
            <p:ph type="ftr" sz="quarter" idx="11"/>
          </p:nvPr>
        </p:nvSpPr>
        <p:spPr/>
        <p:txBody>
          <a:bodyPr/>
          <a:lstStyle/>
          <a:p>
            <a:r>
              <a:rPr lang="en-SG" smtClean="0"/>
              <a:t>AAS Judge Committee</a:t>
            </a:r>
            <a:endParaRPr lang="en-SG"/>
          </a:p>
        </p:txBody>
      </p:sp>
      <p:sp>
        <p:nvSpPr>
          <p:cNvPr id="6" name="Slide Number Placeholder 5"/>
          <p:cNvSpPr>
            <a:spLocks noGrp="1"/>
          </p:cNvSpPr>
          <p:nvPr>
            <p:ph type="sldNum" sz="quarter" idx="12"/>
          </p:nvPr>
        </p:nvSpPr>
        <p:spPr/>
        <p:txBody>
          <a:bodyPr/>
          <a:lstStyle/>
          <a:p>
            <a:fld id="{CBD50501-E1DE-4EA1-B7FB-7C72127A1436}"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Last edit: 29 Sept 2017</a:t>
            </a:r>
            <a:endParaRPr lang="en-SG"/>
          </a:p>
        </p:txBody>
      </p:sp>
      <p:sp>
        <p:nvSpPr>
          <p:cNvPr id="5" name="Footer Placeholder 4"/>
          <p:cNvSpPr>
            <a:spLocks noGrp="1"/>
          </p:cNvSpPr>
          <p:nvPr>
            <p:ph type="ftr" sz="quarter" idx="11"/>
          </p:nvPr>
        </p:nvSpPr>
        <p:spPr/>
        <p:txBody>
          <a:bodyPr/>
          <a:lstStyle/>
          <a:p>
            <a:r>
              <a:rPr lang="en-SG" smtClean="0"/>
              <a:t>AAS Judge Committee</a:t>
            </a:r>
            <a:endParaRPr lang="en-SG"/>
          </a:p>
        </p:txBody>
      </p:sp>
      <p:sp>
        <p:nvSpPr>
          <p:cNvPr id="6" name="Slide Number Placeholder 5"/>
          <p:cNvSpPr>
            <a:spLocks noGrp="1"/>
          </p:cNvSpPr>
          <p:nvPr>
            <p:ph type="sldNum" sz="quarter" idx="12"/>
          </p:nvPr>
        </p:nvSpPr>
        <p:spPr/>
        <p:txBody>
          <a:bodyPr/>
          <a:lstStyle/>
          <a:p>
            <a:fld id="{CBD50501-E1DE-4EA1-B7FB-7C72127A1436}"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a:off x="107504" y="6473952"/>
            <a:ext cx="2011680" cy="384048"/>
          </a:xfrm>
        </p:spPr>
        <p:txBody>
          <a:bodyPr rtlCol="0"/>
          <a:lstStyle/>
          <a:p>
            <a:r>
              <a:rPr lang="en-US" smtClean="0"/>
              <a:t>Last edit: 29 Sept 2017</a:t>
            </a:r>
            <a:endParaRPr lang="en-SG" dirty="0"/>
          </a:p>
        </p:txBody>
      </p:sp>
      <p:sp>
        <p:nvSpPr>
          <p:cNvPr id="9" name="Slide Number Placeholder 8"/>
          <p:cNvSpPr>
            <a:spLocks noGrp="1"/>
          </p:cNvSpPr>
          <p:nvPr>
            <p:ph type="sldNum" sz="quarter" idx="15"/>
          </p:nvPr>
        </p:nvSpPr>
        <p:spPr/>
        <p:txBody>
          <a:bodyPr rtlCol="0"/>
          <a:lstStyle/>
          <a:p>
            <a:fld id="{CBD50501-E1DE-4EA1-B7FB-7C72127A1436}" type="slidenum">
              <a:rPr lang="en-SG" smtClean="0"/>
              <a:t>‹#›</a:t>
            </a:fld>
            <a:endParaRPr lang="en-SG"/>
          </a:p>
        </p:txBody>
      </p:sp>
      <p:sp>
        <p:nvSpPr>
          <p:cNvPr id="10" name="Footer Placeholder 9"/>
          <p:cNvSpPr>
            <a:spLocks noGrp="1"/>
          </p:cNvSpPr>
          <p:nvPr>
            <p:ph type="ftr" sz="quarter" idx="16"/>
          </p:nvPr>
        </p:nvSpPr>
        <p:spPr>
          <a:xfrm>
            <a:off x="7020272" y="6492240"/>
            <a:ext cx="2131042" cy="365760"/>
          </a:xfrm>
        </p:spPr>
        <p:txBody>
          <a:bodyPr rtlCol="0"/>
          <a:lstStyle/>
          <a:p>
            <a:r>
              <a:rPr lang="en-SG" dirty="0" smtClean="0"/>
              <a:t>AAS Judge Committee</a:t>
            </a:r>
            <a:endParaRPr lang="en-SG"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r>
              <a:rPr lang="en-US" smtClean="0"/>
              <a:t>Last edit: 29 Sept 2017</a:t>
            </a:r>
            <a:endParaRPr lang="en-SG" dirty="0" smtClean="0"/>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SG" smtClean="0"/>
              <a:t>AAS Judge Committee</a:t>
            </a:r>
            <a:endParaRPr lang="en-SG"/>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D50501-E1DE-4EA1-B7FB-7C72127A1436}" type="slidenum">
              <a:rPr lang="en-SG" smtClean="0"/>
              <a:t>‹#›</a:t>
            </a:fld>
            <a:endParaRPr lang="en-SG"/>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107504" y="6473952"/>
            <a:ext cx="2011680" cy="384048"/>
          </a:xfrm>
        </p:spPr>
        <p:txBody>
          <a:bodyPr/>
          <a:lstStyle/>
          <a:p>
            <a:r>
              <a:rPr lang="en-US" smtClean="0"/>
              <a:t>Last edit: 29 Sept 2017</a:t>
            </a:r>
            <a:endParaRPr lang="en-SG" dirty="0" smtClean="0"/>
          </a:p>
        </p:txBody>
      </p:sp>
      <p:sp>
        <p:nvSpPr>
          <p:cNvPr id="6" name="Footer Placeholder 5"/>
          <p:cNvSpPr>
            <a:spLocks noGrp="1"/>
          </p:cNvSpPr>
          <p:nvPr>
            <p:ph type="ftr" sz="quarter" idx="11"/>
          </p:nvPr>
        </p:nvSpPr>
        <p:spPr>
          <a:xfrm>
            <a:off x="7020272" y="6519624"/>
            <a:ext cx="1730154" cy="365760"/>
          </a:xfrm>
        </p:spPr>
        <p:txBody>
          <a:bodyPr/>
          <a:lstStyle/>
          <a:p>
            <a:r>
              <a:rPr lang="en-SG" smtClean="0"/>
              <a:t>AAS Judge Committee</a:t>
            </a:r>
            <a:endParaRPr lang="en-SG"/>
          </a:p>
        </p:txBody>
      </p:sp>
      <p:sp>
        <p:nvSpPr>
          <p:cNvPr id="7" name="Slide Number Placeholder 6"/>
          <p:cNvSpPr>
            <a:spLocks noGrp="1"/>
          </p:cNvSpPr>
          <p:nvPr>
            <p:ph type="sldNum" sz="quarter" idx="12"/>
          </p:nvPr>
        </p:nvSpPr>
        <p:spPr/>
        <p:txBody>
          <a:bodyPr/>
          <a:lstStyle/>
          <a:p>
            <a:fld id="{CBD50501-E1DE-4EA1-B7FB-7C72127A1436}" type="slidenum">
              <a:rPr lang="en-SG" smtClean="0"/>
              <a:t>‹#›</a:t>
            </a:fld>
            <a:endParaRPr lang="en-SG"/>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en-US" smtClean="0"/>
              <a:t>Last edit: 29 Sept 2017</a:t>
            </a:r>
            <a:endParaRPr lang="en-SG"/>
          </a:p>
        </p:txBody>
      </p:sp>
      <p:sp>
        <p:nvSpPr>
          <p:cNvPr id="8" name="Footer Placeholder 7"/>
          <p:cNvSpPr>
            <a:spLocks noGrp="1"/>
          </p:cNvSpPr>
          <p:nvPr>
            <p:ph type="ftr" sz="quarter" idx="11"/>
          </p:nvPr>
        </p:nvSpPr>
        <p:spPr/>
        <p:txBody>
          <a:bodyPr/>
          <a:lstStyle/>
          <a:p>
            <a:r>
              <a:rPr lang="en-SG" smtClean="0"/>
              <a:t>AAS Judge Committee</a:t>
            </a:r>
            <a:endParaRPr lang="en-SG"/>
          </a:p>
        </p:txBody>
      </p:sp>
      <p:sp>
        <p:nvSpPr>
          <p:cNvPr id="9" name="Slide Number Placeholder 8"/>
          <p:cNvSpPr>
            <a:spLocks noGrp="1"/>
          </p:cNvSpPr>
          <p:nvPr>
            <p:ph type="sldNum" sz="quarter" idx="12"/>
          </p:nvPr>
        </p:nvSpPr>
        <p:spPr/>
        <p:txBody>
          <a:bodyPr/>
          <a:lstStyle/>
          <a:p>
            <a:fld id="{CBD50501-E1DE-4EA1-B7FB-7C72127A1436}" type="slidenum">
              <a:rPr lang="en-SG" smtClean="0"/>
              <a:t>‹#›</a:t>
            </a:fld>
            <a:endParaRPr lang="en-SG"/>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r>
              <a:rPr lang="en-US" smtClean="0"/>
              <a:t>Last edit: 29 Sept 2017</a:t>
            </a:r>
            <a:endParaRPr lang="en-SG"/>
          </a:p>
        </p:txBody>
      </p:sp>
      <p:sp>
        <p:nvSpPr>
          <p:cNvPr id="7" name="Slide Number Placeholder 6"/>
          <p:cNvSpPr>
            <a:spLocks noGrp="1"/>
          </p:cNvSpPr>
          <p:nvPr>
            <p:ph type="sldNum" sz="quarter" idx="11"/>
          </p:nvPr>
        </p:nvSpPr>
        <p:spPr/>
        <p:txBody>
          <a:bodyPr rtlCol="0"/>
          <a:lstStyle/>
          <a:p>
            <a:fld id="{CBD50501-E1DE-4EA1-B7FB-7C72127A1436}" type="slidenum">
              <a:rPr lang="en-SG" smtClean="0"/>
              <a:t>‹#›</a:t>
            </a:fld>
            <a:endParaRPr lang="en-SG"/>
          </a:p>
        </p:txBody>
      </p:sp>
      <p:sp>
        <p:nvSpPr>
          <p:cNvPr id="8" name="Footer Placeholder 7"/>
          <p:cNvSpPr>
            <a:spLocks noGrp="1"/>
          </p:cNvSpPr>
          <p:nvPr>
            <p:ph type="ftr" sz="quarter" idx="12"/>
          </p:nvPr>
        </p:nvSpPr>
        <p:spPr/>
        <p:txBody>
          <a:bodyPr rtlCol="0"/>
          <a:lstStyle/>
          <a:p>
            <a:r>
              <a:rPr lang="en-SG" smtClean="0"/>
              <a:t>AAS Judge Committee</a:t>
            </a:r>
            <a:endParaRPr lang="en-SG"/>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Last edit: 29 Sept 2017</a:t>
            </a:r>
            <a:endParaRPr lang="en-SG"/>
          </a:p>
        </p:txBody>
      </p:sp>
      <p:sp>
        <p:nvSpPr>
          <p:cNvPr id="3" name="Footer Placeholder 2"/>
          <p:cNvSpPr>
            <a:spLocks noGrp="1"/>
          </p:cNvSpPr>
          <p:nvPr>
            <p:ph type="ftr" sz="quarter" idx="11"/>
          </p:nvPr>
        </p:nvSpPr>
        <p:spPr/>
        <p:txBody>
          <a:bodyPr/>
          <a:lstStyle/>
          <a:p>
            <a:r>
              <a:rPr lang="en-SG" smtClean="0"/>
              <a:t>AAS Judge Committee</a:t>
            </a:r>
            <a:endParaRPr lang="en-SG"/>
          </a:p>
        </p:txBody>
      </p:sp>
      <p:sp>
        <p:nvSpPr>
          <p:cNvPr id="4" name="Slide Number Placeholder 3"/>
          <p:cNvSpPr>
            <a:spLocks noGrp="1"/>
          </p:cNvSpPr>
          <p:nvPr>
            <p:ph type="sldNum" sz="quarter" idx="12"/>
          </p:nvPr>
        </p:nvSpPr>
        <p:spPr/>
        <p:txBody>
          <a:bodyPr/>
          <a:lstStyle/>
          <a:p>
            <a:fld id="{CBD50501-E1DE-4EA1-B7FB-7C72127A1436}"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r>
              <a:rPr lang="en-US" smtClean="0"/>
              <a:t>Last edit: 29 Sept 2017</a:t>
            </a:r>
            <a:endParaRPr lang="en-SG"/>
          </a:p>
        </p:txBody>
      </p:sp>
      <p:sp>
        <p:nvSpPr>
          <p:cNvPr id="22" name="Slide Number Placeholder 21"/>
          <p:cNvSpPr>
            <a:spLocks noGrp="1"/>
          </p:cNvSpPr>
          <p:nvPr>
            <p:ph type="sldNum" sz="quarter" idx="15"/>
          </p:nvPr>
        </p:nvSpPr>
        <p:spPr/>
        <p:txBody>
          <a:bodyPr rtlCol="0"/>
          <a:lstStyle/>
          <a:p>
            <a:fld id="{CBD50501-E1DE-4EA1-B7FB-7C72127A1436}" type="slidenum">
              <a:rPr lang="en-SG" smtClean="0"/>
              <a:t>‹#›</a:t>
            </a:fld>
            <a:endParaRPr lang="en-SG"/>
          </a:p>
        </p:txBody>
      </p:sp>
      <p:sp>
        <p:nvSpPr>
          <p:cNvPr id="23" name="Footer Placeholder 22"/>
          <p:cNvSpPr>
            <a:spLocks noGrp="1"/>
          </p:cNvSpPr>
          <p:nvPr>
            <p:ph type="ftr" sz="quarter" idx="16"/>
          </p:nvPr>
        </p:nvSpPr>
        <p:spPr/>
        <p:txBody>
          <a:bodyPr rtlCol="0"/>
          <a:lstStyle/>
          <a:p>
            <a:r>
              <a:rPr lang="en-SG" smtClean="0"/>
              <a:t>AAS Judge Committee</a:t>
            </a:r>
            <a:endParaRPr lang="en-S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r>
              <a:rPr lang="en-US" smtClean="0"/>
              <a:t>Last edit: 29 Sept 2017</a:t>
            </a:r>
            <a:endParaRPr lang="en-SG"/>
          </a:p>
        </p:txBody>
      </p:sp>
      <p:sp>
        <p:nvSpPr>
          <p:cNvPr id="18" name="Slide Number Placeholder 17"/>
          <p:cNvSpPr>
            <a:spLocks noGrp="1"/>
          </p:cNvSpPr>
          <p:nvPr>
            <p:ph type="sldNum" sz="quarter" idx="11"/>
          </p:nvPr>
        </p:nvSpPr>
        <p:spPr/>
        <p:txBody>
          <a:bodyPr rtlCol="0"/>
          <a:lstStyle/>
          <a:p>
            <a:fld id="{CBD50501-E1DE-4EA1-B7FB-7C72127A1436}" type="slidenum">
              <a:rPr lang="en-SG" smtClean="0"/>
              <a:t>‹#›</a:t>
            </a:fld>
            <a:endParaRPr lang="en-SG"/>
          </a:p>
        </p:txBody>
      </p:sp>
      <p:sp>
        <p:nvSpPr>
          <p:cNvPr id="21" name="Footer Placeholder 20"/>
          <p:cNvSpPr>
            <a:spLocks noGrp="1"/>
          </p:cNvSpPr>
          <p:nvPr>
            <p:ph type="ftr" sz="quarter" idx="12"/>
          </p:nvPr>
        </p:nvSpPr>
        <p:spPr/>
        <p:txBody>
          <a:bodyPr rtlCol="0"/>
          <a:lstStyle/>
          <a:p>
            <a:r>
              <a:rPr lang="en-SG" smtClean="0"/>
              <a:t>AAS Judge Committee</a:t>
            </a:r>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Last edit: 29 Sept 2017</a:t>
            </a:r>
            <a:endParaRPr lang="en-SG" dirty="0" smtClean="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SG" smtClean="0"/>
              <a:t>AAS Judge Committee</a:t>
            </a:r>
            <a:endParaRPr lang="en-SG"/>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D50501-E1DE-4EA1-B7FB-7C72127A1436}"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inyurl.com/askAASjudges" TargetMode="External"/><Relationship Id="rId2" Type="http://schemas.openxmlformats.org/officeDocument/2006/relationships/hyperlink" Target="http://www.tinyurl.com/registerAAS-JCworkshop" TargetMode="External"/><Relationship Id="rId1" Type="http://schemas.openxmlformats.org/officeDocument/2006/relationships/slideLayout" Target="../slideLayouts/slideLayout1.xml"/><Relationship Id="rId5" Type="http://schemas.openxmlformats.org/officeDocument/2006/relationships/hyperlink" Target="https://extranet.worldarchery.org/documents/index.php/html/?dir=151" TargetMode="External"/><Relationship Id="rId4" Type="http://schemas.openxmlformats.org/officeDocument/2006/relationships/hyperlink" Target="https://worldarchery.org/Rul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tinyurl.com/askAASjudg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620688"/>
            <a:ext cx="7200800" cy="1728192"/>
          </a:xfrm>
        </p:spPr>
        <p:txBody>
          <a:bodyPr>
            <a:noAutofit/>
          </a:bodyPr>
          <a:lstStyle/>
          <a:p>
            <a:r>
              <a:rPr lang="en-SG" sz="5200" dirty="0" smtClean="0"/>
              <a:t>Workshop on archery rules &amp; procedures</a:t>
            </a:r>
            <a:endParaRPr lang="en-SG" sz="5200" dirty="0"/>
          </a:p>
        </p:txBody>
      </p:sp>
      <p:sp>
        <p:nvSpPr>
          <p:cNvPr id="3" name="Subtitle 2"/>
          <p:cNvSpPr>
            <a:spLocks noGrp="1"/>
          </p:cNvSpPr>
          <p:nvPr>
            <p:ph type="subTitle" idx="1"/>
          </p:nvPr>
        </p:nvSpPr>
        <p:spPr>
          <a:xfrm>
            <a:off x="2267744" y="3212976"/>
            <a:ext cx="6768752" cy="3456384"/>
          </a:xfrm>
        </p:spPr>
        <p:txBody>
          <a:bodyPr>
            <a:normAutofit/>
          </a:bodyPr>
          <a:lstStyle/>
          <a:p>
            <a:endParaRPr lang="en-SG" sz="300" dirty="0" smtClean="0"/>
          </a:p>
          <a:p>
            <a:r>
              <a:rPr lang="en-SG" dirty="0" smtClean="0"/>
              <a:t>28 Oct 2017 Saturday, 1900 – 2130h</a:t>
            </a:r>
          </a:p>
          <a:p>
            <a:r>
              <a:rPr lang="en-SG" dirty="0" smtClean="0"/>
              <a:t>Sports Singapore – Gold Room</a:t>
            </a:r>
          </a:p>
          <a:p>
            <a:endParaRPr lang="en-SG" dirty="0"/>
          </a:p>
          <a:p>
            <a:r>
              <a:rPr lang="en-SG" dirty="0" smtClean="0"/>
              <a:t>Speakers: AAS Judges</a:t>
            </a:r>
          </a:p>
          <a:p>
            <a:r>
              <a:rPr lang="en-SG" dirty="0" smtClean="0"/>
              <a:t>Registration: </a:t>
            </a:r>
            <a:r>
              <a:rPr lang="en-SG" dirty="0" smtClean="0">
                <a:hlinkClick r:id="rId2"/>
              </a:rPr>
              <a:t>www.tinyurl.com/registerAAS-JCworkshop</a:t>
            </a:r>
            <a:endParaRPr lang="en-SG" dirty="0" smtClean="0"/>
          </a:p>
          <a:p>
            <a:r>
              <a:rPr lang="en-SG" dirty="0" smtClean="0"/>
              <a:t>Enquiry: </a:t>
            </a:r>
            <a:r>
              <a:rPr lang="en-SG" dirty="0">
                <a:hlinkClick r:id="rId3"/>
              </a:rPr>
              <a:t>www.tinyurl.com/askAASjudges</a:t>
            </a:r>
            <a:endParaRPr lang="en-SG" dirty="0"/>
          </a:p>
          <a:p>
            <a:endParaRPr lang="en-SG" dirty="0"/>
          </a:p>
          <a:p>
            <a:r>
              <a:rPr lang="en-SG" sz="1400" dirty="0"/>
              <a:t>WA Rule books: </a:t>
            </a:r>
            <a:r>
              <a:rPr lang="en-SG" sz="1400" dirty="0">
                <a:hlinkClick r:id="rId4"/>
              </a:rPr>
              <a:t>https://</a:t>
            </a:r>
            <a:r>
              <a:rPr lang="en-SG" sz="1400" dirty="0" smtClean="0">
                <a:hlinkClick r:id="rId4"/>
              </a:rPr>
              <a:t>worldarchery.org/Rules</a:t>
            </a:r>
            <a:endParaRPr lang="en-SG" sz="1400" dirty="0" smtClean="0"/>
          </a:p>
          <a:p>
            <a:r>
              <a:rPr lang="en-SG" sz="1400" dirty="0"/>
              <a:t>Bylaws: </a:t>
            </a:r>
            <a:r>
              <a:rPr lang="en-SG" sz="1400" dirty="0">
                <a:hlinkClick r:id="rId5"/>
              </a:rPr>
              <a:t>https://extranet.worldarchery.org/documents/index.php/html/?</a:t>
            </a:r>
            <a:r>
              <a:rPr lang="en-SG" sz="1400" dirty="0" smtClean="0">
                <a:hlinkClick r:id="rId5"/>
              </a:rPr>
              <a:t>dir=151</a:t>
            </a:r>
            <a:endParaRPr lang="en-SG" sz="1400" dirty="0" smtClean="0"/>
          </a:p>
          <a:p>
            <a:endParaRPr lang="en-SG" sz="1400" dirty="0"/>
          </a:p>
        </p:txBody>
      </p:sp>
    </p:spTree>
    <p:extLst>
      <p:ext uri="{BB962C8B-B14F-4D97-AF65-F5344CB8AC3E}">
        <p14:creationId xmlns:p14="http://schemas.microsoft.com/office/powerpoint/2010/main" val="3183520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251520" y="836712"/>
            <a:ext cx="8424936" cy="5616624"/>
          </a:xfrm>
        </p:spPr>
        <p:txBody>
          <a:bodyPr>
            <a:noAutofit/>
          </a:bodyPr>
          <a:lstStyle/>
          <a:p>
            <a:pPr fontAlgn="base"/>
            <a:r>
              <a:rPr lang="en-SG" sz="2800" dirty="0" smtClean="0"/>
              <a:t>Team </a:t>
            </a:r>
            <a:r>
              <a:rPr lang="en-SG" sz="2800" dirty="0"/>
              <a:t>event violations </a:t>
            </a:r>
            <a:r>
              <a:rPr lang="en-SG" sz="2800" dirty="0" smtClean="0"/>
              <a:t>– minor / yellow card</a:t>
            </a:r>
            <a:endParaRPr lang="en-SG" sz="2800" dirty="0"/>
          </a:p>
          <a:p>
            <a:pPr lvl="2" fontAlgn="base"/>
            <a:r>
              <a:rPr lang="en-SG" sz="2000" i="1" dirty="0"/>
              <a:t>(a) two athletes cross into the area between the one metre line and the shooting line at the same time. For consistency in judging we assume that this has taken place when both athletes have one foot each on the ground in the one metre area. </a:t>
            </a:r>
          </a:p>
          <a:p>
            <a:pPr lvl="2" fontAlgn="base"/>
            <a:r>
              <a:rPr lang="en-SG" sz="2000" i="1" dirty="0"/>
              <a:t>(b) an athlete whilst leaving the athlete's’ box and proceeding to the shooting line, removes her/his arrow from the quiver, and in doing so exposes the point of the arrow before straddling the shooting line. </a:t>
            </a:r>
          </a:p>
          <a:p>
            <a:pPr lvl="2" fontAlgn="base"/>
            <a:r>
              <a:rPr lang="en-SG" sz="2000" i="1" dirty="0"/>
              <a:t>(c) an athlete crosses the one meter line before the count-down clock for his team starts counting down. </a:t>
            </a:r>
          </a:p>
          <a:p>
            <a:endParaRPr lang="en-SG" sz="200" i="1" dirty="0" smtClean="0"/>
          </a:p>
          <a:p>
            <a:r>
              <a:rPr lang="en-SG" sz="2800" i="1" dirty="0" smtClean="0"/>
              <a:t>Penalty</a:t>
            </a:r>
            <a:r>
              <a:rPr lang="en-SG" sz="2800" i="1" dirty="0"/>
              <a:t>: time</a:t>
            </a:r>
            <a:r>
              <a:rPr lang="en-SG" sz="2000" i="1" dirty="0"/>
              <a:t/>
            </a:r>
            <a:br>
              <a:rPr lang="en-SG" sz="2000" i="1" dirty="0"/>
            </a:br>
            <a:r>
              <a:rPr lang="en-SG" sz="2000" i="1" dirty="0"/>
              <a:t>Archer to return to team waiting line and return (without arrow visibly out)</a:t>
            </a:r>
            <a:endParaRPr lang="en-SG" sz="2000" dirty="0"/>
          </a:p>
        </p:txBody>
      </p:sp>
      <p:sp>
        <p:nvSpPr>
          <p:cNvPr id="4" name="Slide Number Placeholder 3"/>
          <p:cNvSpPr>
            <a:spLocks noGrp="1"/>
          </p:cNvSpPr>
          <p:nvPr>
            <p:ph type="sldNum" sz="quarter" idx="15"/>
          </p:nvPr>
        </p:nvSpPr>
        <p:spPr/>
        <p:txBody>
          <a:bodyPr/>
          <a:lstStyle/>
          <a:p>
            <a:fld id="{CBD50501-E1DE-4EA1-B7FB-7C72127A1436}" type="slidenum">
              <a:rPr lang="en-SG" smtClean="0"/>
              <a:t>10</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2378382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457200" y="1052736"/>
            <a:ext cx="8229600" cy="5073427"/>
          </a:xfrm>
        </p:spPr>
        <p:txBody>
          <a:bodyPr>
            <a:normAutofit/>
          </a:bodyPr>
          <a:lstStyle/>
          <a:p>
            <a:pPr fontAlgn="base"/>
            <a:r>
              <a:rPr lang="en-SG" sz="2800" dirty="0" smtClean="0"/>
              <a:t>Team </a:t>
            </a:r>
            <a:r>
              <a:rPr lang="en-SG" sz="2800" dirty="0"/>
              <a:t>event violations </a:t>
            </a:r>
            <a:r>
              <a:rPr lang="en-SG" sz="2800" dirty="0" smtClean="0"/>
              <a:t>– major / red card</a:t>
            </a:r>
            <a:endParaRPr lang="en-SG" sz="2800" dirty="0"/>
          </a:p>
          <a:p>
            <a:pPr lvl="2" fontAlgn="base"/>
            <a:r>
              <a:rPr lang="en-SG" sz="2400" dirty="0"/>
              <a:t>(a) Ignoring the yellow card (the athlete shoots without returning behind the 1m line) </a:t>
            </a:r>
          </a:p>
          <a:p>
            <a:pPr lvl="2" fontAlgn="base"/>
            <a:r>
              <a:rPr lang="en-SG" sz="2400" dirty="0"/>
              <a:t>(b) Shooting an arrow before or after time </a:t>
            </a:r>
          </a:p>
          <a:p>
            <a:pPr lvl="2" fontAlgn="base"/>
            <a:r>
              <a:rPr lang="en-SG" sz="2400" dirty="0"/>
              <a:t>(c) Shooting out of sequence (Shooting when it is the other team’s turn to shoot </a:t>
            </a:r>
          </a:p>
          <a:p>
            <a:pPr lvl="2" fontAlgn="base"/>
            <a:r>
              <a:rPr lang="en-SG" sz="2400" dirty="0"/>
              <a:t>(d) A team member shoots more than one arrow in one of the two halves when shooting alternately. </a:t>
            </a:r>
          </a:p>
          <a:p>
            <a:endParaRPr lang="en-SG" dirty="0" smtClean="0"/>
          </a:p>
          <a:p>
            <a:r>
              <a:rPr lang="en-SG" sz="2800" dirty="0" smtClean="0"/>
              <a:t>Penalty</a:t>
            </a:r>
            <a:r>
              <a:rPr lang="en-SG" sz="2800" dirty="0"/>
              <a:t>: score</a:t>
            </a:r>
            <a:r>
              <a:rPr lang="en-SG" dirty="0"/>
              <a:t/>
            </a:r>
            <a:br>
              <a:rPr lang="en-SG" dirty="0"/>
            </a:br>
            <a:r>
              <a:rPr lang="en-SG" dirty="0"/>
              <a:t>Highest scoring arrow will be scored and given an M.</a:t>
            </a:r>
          </a:p>
        </p:txBody>
      </p:sp>
      <p:sp>
        <p:nvSpPr>
          <p:cNvPr id="4" name="Slide Number Placeholder 3"/>
          <p:cNvSpPr>
            <a:spLocks noGrp="1"/>
          </p:cNvSpPr>
          <p:nvPr>
            <p:ph type="sldNum" sz="quarter" idx="15"/>
          </p:nvPr>
        </p:nvSpPr>
        <p:spPr/>
        <p:txBody>
          <a:bodyPr/>
          <a:lstStyle/>
          <a:p>
            <a:fld id="{CBD50501-E1DE-4EA1-B7FB-7C72127A1436}" type="slidenum">
              <a:rPr lang="en-SG" smtClean="0"/>
              <a:t>11</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2698921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3200" dirty="0"/>
              <a:t>Order of shooting and timing control</a:t>
            </a:r>
          </a:p>
        </p:txBody>
      </p:sp>
      <p:sp>
        <p:nvSpPr>
          <p:cNvPr id="5" name="Content Placeholder 2"/>
          <p:cNvSpPr>
            <a:spLocks noGrp="1"/>
          </p:cNvSpPr>
          <p:nvPr>
            <p:ph sz="quarter" idx="1"/>
          </p:nvPr>
        </p:nvSpPr>
        <p:spPr>
          <a:xfrm>
            <a:off x="468313" y="1125538"/>
            <a:ext cx="8135937" cy="5255790"/>
          </a:xfrm>
        </p:spPr>
        <p:txBody>
          <a:bodyPr>
            <a:normAutofit/>
          </a:bodyPr>
          <a:lstStyle/>
          <a:p>
            <a:pPr fontAlgn="base"/>
            <a:r>
              <a:rPr lang="en-SG" dirty="0" smtClean="0"/>
              <a:t>Where </a:t>
            </a:r>
            <a:r>
              <a:rPr lang="en-SG" dirty="0"/>
              <a:t>do Archer A, B and C </a:t>
            </a:r>
            <a:r>
              <a:rPr lang="en-SG" dirty="0" smtClean="0"/>
              <a:t>stand?</a:t>
            </a:r>
          </a:p>
          <a:p>
            <a:pPr fontAlgn="base"/>
            <a:endParaRPr lang="en-SG" dirty="0" smtClean="0"/>
          </a:p>
          <a:p>
            <a:pPr fontAlgn="base"/>
            <a:r>
              <a:rPr lang="en-SG" dirty="0" smtClean="0"/>
              <a:t>What </a:t>
            </a:r>
            <a:r>
              <a:rPr lang="en-SG" dirty="0"/>
              <a:t>can I do when</a:t>
            </a:r>
          </a:p>
          <a:p>
            <a:pPr lvl="2" fontAlgn="base"/>
            <a:r>
              <a:rPr lang="en-SG" sz="2400" dirty="0"/>
              <a:t>another archer is standing at my position?</a:t>
            </a:r>
          </a:p>
          <a:p>
            <a:pPr lvl="2" fontAlgn="base"/>
            <a:r>
              <a:rPr lang="en-SG" sz="2400" dirty="0"/>
              <a:t>another archer is standing very close to me?</a:t>
            </a:r>
          </a:p>
          <a:p>
            <a:pPr lvl="2" fontAlgn="base"/>
            <a:r>
              <a:rPr lang="en-SG" sz="2400" dirty="0"/>
              <a:t>another archer’s scope is in my space?</a:t>
            </a:r>
          </a:p>
          <a:p>
            <a:pPr fontAlgn="base"/>
            <a:endParaRPr lang="en-SG" dirty="0" smtClean="0"/>
          </a:p>
          <a:p>
            <a:pPr fontAlgn="base"/>
            <a:r>
              <a:rPr lang="en-SG" dirty="0" smtClean="0"/>
              <a:t>Can </a:t>
            </a:r>
            <a:r>
              <a:rPr lang="en-SG" dirty="0"/>
              <a:t>we change our shooting position if all archers on the board are agreeable?</a:t>
            </a:r>
          </a:p>
          <a:p>
            <a:pPr lvl="2" fontAlgn="base"/>
            <a:r>
              <a:rPr lang="en-SG" sz="2400" dirty="0"/>
              <a:t>Yes for qualification, and you must inform the judge regarding the change</a:t>
            </a:r>
          </a:p>
          <a:p>
            <a:pPr lvl="2" fontAlgn="base"/>
            <a:r>
              <a:rPr lang="en-SG" sz="2400" dirty="0"/>
              <a:t>No for match play.</a:t>
            </a:r>
          </a:p>
          <a:p>
            <a:endParaRPr lang="en-SG" dirty="0"/>
          </a:p>
        </p:txBody>
      </p:sp>
      <p:sp>
        <p:nvSpPr>
          <p:cNvPr id="3" name="Slide Number Placeholder 2"/>
          <p:cNvSpPr>
            <a:spLocks noGrp="1"/>
          </p:cNvSpPr>
          <p:nvPr>
            <p:ph type="sldNum" sz="quarter" idx="15"/>
          </p:nvPr>
        </p:nvSpPr>
        <p:spPr/>
        <p:txBody>
          <a:bodyPr/>
          <a:lstStyle/>
          <a:p>
            <a:fld id="{CBD50501-E1DE-4EA1-B7FB-7C72127A1436}" type="slidenum">
              <a:rPr lang="en-SG" smtClean="0"/>
              <a:t>12</a:t>
            </a:fld>
            <a:endParaRPr lang="en-SG"/>
          </a:p>
        </p:txBody>
      </p:sp>
      <p:sp>
        <p:nvSpPr>
          <p:cNvPr id="4" name="Footer Placeholder 3"/>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96222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3200" dirty="0"/>
              <a:t>Order of shooting and timing control</a:t>
            </a:r>
          </a:p>
        </p:txBody>
      </p:sp>
      <p:sp>
        <p:nvSpPr>
          <p:cNvPr id="4" name="Content Placeholder 3"/>
          <p:cNvSpPr>
            <a:spLocks noGrp="1"/>
          </p:cNvSpPr>
          <p:nvPr>
            <p:ph sz="quarter" idx="1"/>
          </p:nvPr>
        </p:nvSpPr>
        <p:spPr>
          <a:xfrm>
            <a:off x="467544" y="1124744"/>
            <a:ext cx="8136904" cy="4873752"/>
          </a:xfrm>
        </p:spPr>
        <p:txBody>
          <a:bodyPr>
            <a:normAutofit/>
          </a:bodyPr>
          <a:lstStyle/>
          <a:p>
            <a:pPr fontAlgn="base"/>
            <a:r>
              <a:rPr lang="en-SG" sz="2800" dirty="0" smtClean="0"/>
              <a:t>Alternate </a:t>
            </a:r>
            <a:r>
              <a:rPr lang="en-SG" sz="2800" dirty="0"/>
              <a:t>shooting</a:t>
            </a:r>
          </a:p>
          <a:p>
            <a:pPr lvl="2" fontAlgn="base"/>
            <a:r>
              <a:rPr lang="en-SG" sz="2400" i="1" dirty="0"/>
              <a:t>In single match play with alternating shooting, the higher placed athlete in the Qualification Round shall decide the order of shooting of the first end/set. </a:t>
            </a:r>
            <a:endParaRPr lang="en-SG" sz="2400" i="1" dirty="0" smtClean="0"/>
          </a:p>
          <a:p>
            <a:pPr lvl="2" fontAlgn="base"/>
            <a:r>
              <a:rPr lang="en-SG" sz="2400" i="1" dirty="0" smtClean="0"/>
              <a:t>The </a:t>
            </a:r>
            <a:r>
              <a:rPr lang="en-SG" sz="2400" i="1" dirty="0"/>
              <a:t>athlete with the lower set points score for recurve or lower cumulative score for compound shall shoot first the next end/set. </a:t>
            </a:r>
            <a:endParaRPr lang="en-SG" sz="2400" i="1" dirty="0" smtClean="0"/>
          </a:p>
          <a:p>
            <a:pPr lvl="2" fontAlgn="base"/>
            <a:r>
              <a:rPr lang="en-SG" sz="2400" i="1" dirty="0" smtClean="0"/>
              <a:t>If </a:t>
            </a:r>
            <a:r>
              <a:rPr lang="en-SG" sz="2400" i="1" dirty="0"/>
              <a:t>the athletes are </a:t>
            </a:r>
            <a:r>
              <a:rPr lang="en-SG" sz="2400" i="1" dirty="0" smtClean="0"/>
              <a:t>tied (5-5), </a:t>
            </a:r>
            <a:r>
              <a:rPr lang="en-SG" sz="2400" i="1" dirty="0"/>
              <a:t>the athlete who shot first in the first end/set shoots first in the next end/set or in the shoot-off.</a:t>
            </a:r>
          </a:p>
        </p:txBody>
      </p:sp>
      <p:sp>
        <p:nvSpPr>
          <p:cNvPr id="3" name="Slide Number Placeholder 2"/>
          <p:cNvSpPr>
            <a:spLocks noGrp="1"/>
          </p:cNvSpPr>
          <p:nvPr>
            <p:ph type="sldNum" sz="quarter" idx="15"/>
          </p:nvPr>
        </p:nvSpPr>
        <p:spPr/>
        <p:txBody>
          <a:bodyPr/>
          <a:lstStyle/>
          <a:p>
            <a:fld id="{CBD50501-E1DE-4EA1-B7FB-7C72127A1436}" type="slidenum">
              <a:rPr lang="en-SG" smtClean="0"/>
              <a:t>13</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579049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3200" dirty="0"/>
              <a:t>Order of shooting and timing control</a:t>
            </a:r>
          </a:p>
        </p:txBody>
      </p:sp>
      <p:sp>
        <p:nvSpPr>
          <p:cNvPr id="4" name="Content Placeholder 3"/>
          <p:cNvSpPr>
            <a:spLocks noGrp="1"/>
          </p:cNvSpPr>
          <p:nvPr>
            <p:ph sz="quarter" idx="1"/>
          </p:nvPr>
        </p:nvSpPr>
        <p:spPr>
          <a:xfrm>
            <a:off x="395536" y="908720"/>
            <a:ext cx="8136904" cy="5760640"/>
          </a:xfrm>
        </p:spPr>
        <p:txBody>
          <a:bodyPr>
            <a:noAutofit/>
          </a:bodyPr>
          <a:lstStyle/>
          <a:p>
            <a:r>
              <a:rPr lang="en-SG" sz="2800" dirty="0" smtClean="0"/>
              <a:t>Alternate shooting</a:t>
            </a:r>
          </a:p>
          <a:p>
            <a:pPr lvl="2" fontAlgn="base"/>
            <a:r>
              <a:rPr lang="en-SG" sz="2000" dirty="0" smtClean="0"/>
              <a:t>Team </a:t>
            </a:r>
            <a:r>
              <a:rPr lang="en-SG" sz="2000" dirty="0"/>
              <a:t>elimination</a:t>
            </a:r>
            <a:br>
              <a:rPr lang="en-SG" sz="2000" dirty="0"/>
            </a:br>
            <a:r>
              <a:rPr lang="en-SG" sz="2000" dirty="0"/>
              <a:t>Archers from team A to shoot an arrow each, A’s timer stops when last archer crosses the team waiting line. Team B’s archers to start shooting when their timer start.</a:t>
            </a:r>
          </a:p>
          <a:p>
            <a:pPr lvl="2" fontAlgn="base"/>
            <a:r>
              <a:rPr lang="en-SG" sz="2000" dirty="0"/>
              <a:t>What happens when 2nd archer from Team A shot two arrows instead of one? In the first half? In the second half?</a:t>
            </a:r>
          </a:p>
          <a:p>
            <a:pPr lvl="3" fontAlgn="base"/>
            <a:r>
              <a:rPr lang="en-SG" sz="2000" i="1" dirty="0"/>
              <a:t>If the situation occurs that during alternate shooting an athlete of the team shoots more than one arrow in the first end, the team will be given a red card and lose the highest score of that end. This athlete has then finished his shooting and only the two other athletes will shoot their arrows in the second half of the end. </a:t>
            </a:r>
          </a:p>
          <a:p>
            <a:pPr lvl="3" fontAlgn="base"/>
            <a:r>
              <a:rPr lang="en-SG" sz="2000" i="1" dirty="0"/>
              <a:t>If an athlete shoots more than one arrow in the second half, still a red card will be given and the team will lose the highest score of the end. But then you will also have a “seven arrow issue” to deal with. </a:t>
            </a:r>
          </a:p>
          <a:p>
            <a:endParaRPr lang="en-SG" sz="2800" dirty="0"/>
          </a:p>
        </p:txBody>
      </p:sp>
      <p:sp>
        <p:nvSpPr>
          <p:cNvPr id="3" name="Slide Number Placeholder 2"/>
          <p:cNvSpPr>
            <a:spLocks noGrp="1"/>
          </p:cNvSpPr>
          <p:nvPr>
            <p:ph type="sldNum" sz="quarter" idx="15"/>
          </p:nvPr>
        </p:nvSpPr>
        <p:spPr/>
        <p:txBody>
          <a:bodyPr/>
          <a:lstStyle/>
          <a:p>
            <a:fld id="{CBD50501-E1DE-4EA1-B7FB-7C72127A1436}" type="slidenum">
              <a:rPr lang="en-SG" smtClean="0"/>
              <a:t>14</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579049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3200" dirty="0"/>
              <a:t>Order of shooting and timing control</a:t>
            </a:r>
          </a:p>
        </p:txBody>
      </p:sp>
      <p:sp>
        <p:nvSpPr>
          <p:cNvPr id="4" name="Content Placeholder 3"/>
          <p:cNvSpPr>
            <a:spLocks noGrp="1"/>
          </p:cNvSpPr>
          <p:nvPr>
            <p:ph sz="quarter" idx="1"/>
          </p:nvPr>
        </p:nvSpPr>
        <p:spPr>
          <a:xfrm>
            <a:off x="179512" y="692696"/>
            <a:ext cx="8496944" cy="5760640"/>
          </a:xfrm>
        </p:spPr>
        <p:txBody>
          <a:bodyPr>
            <a:noAutofit/>
          </a:bodyPr>
          <a:lstStyle/>
          <a:p>
            <a:pPr fontAlgn="base"/>
            <a:r>
              <a:rPr lang="en-SG" sz="2800" dirty="0" smtClean="0"/>
              <a:t>Ties/shoot-off</a:t>
            </a:r>
            <a:endParaRPr lang="en-SG" sz="2800" dirty="0"/>
          </a:p>
          <a:p>
            <a:pPr lvl="2" fontAlgn="base"/>
            <a:r>
              <a:rPr lang="en-SG" sz="2000" dirty="0"/>
              <a:t>Shoot-off for entry into match play / medal positions</a:t>
            </a:r>
          </a:p>
          <a:p>
            <a:pPr lvl="2" fontAlgn="base"/>
            <a:r>
              <a:rPr lang="en-SG" sz="2000" dirty="0"/>
              <a:t>For other positions, to be decided by</a:t>
            </a:r>
          </a:p>
          <a:p>
            <a:pPr lvl="3" fontAlgn="base"/>
            <a:r>
              <a:rPr lang="en-SG" sz="2000" dirty="0"/>
              <a:t>Number of 10’s and </a:t>
            </a:r>
            <a:r>
              <a:rPr lang="en-SG" sz="2000" dirty="0" smtClean="0"/>
              <a:t>X’s (number of 10’s for indoor)</a:t>
            </a:r>
            <a:endParaRPr lang="en-SG" sz="2000" dirty="0"/>
          </a:p>
          <a:p>
            <a:pPr lvl="3" fontAlgn="base"/>
            <a:r>
              <a:rPr lang="en-SG" sz="2000" dirty="0"/>
              <a:t>Then by number of </a:t>
            </a:r>
            <a:r>
              <a:rPr lang="en-SG" sz="2000" dirty="0" smtClean="0"/>
              <a:t>X’s (number of 9’s for indoor)</a:t>
            </a:r>
            <a:endParaRPr lang="en-SG" sz="2000" dirty="0"/>
          </a:p>
          <a:p>
            <a:pPr lvl="3" fontAlgn="base"/>
            <a:r>
              <a:rPr lang="en-SG" sz="2000" dirty="0"/>
              <a:t>lastly coin toss</a:t>
            </a:r>
          </a:p>
          <a:p>
            <a:pPr lvl="2" fontAlgn="base"/>
            <a:r>
              <a:rPr lang="en-SG" sz="2000" dirty="0"/>
              <a:t>Team Shoot off - deciding into entrance of Elimination phase</a:t>
            </a:r>
          </a:p>
          <a:p>
            <a:pPr lvl="3" fontAlgn="base"/>
            <a:r>
              <a:rPr lang="en-SG" sz="2000" dirty="0"/>
              <a:t>Archers of a team shoots together, one arrow each, 40s</a:t>
            </a:r>
          </a:p>
          <a:p>
            <a:pPr lvl="3" fontAlgn="base"/>
            <a:r>
              <a:rPr lang="en-SG" sz="2000" dirty="0"/>
              <a:t>A team (when having shot at multiple centres) have one face for each team member.</a:t>
            </a:r>
          </a:p>
          <a:p>
            <a:pPr lvl="2" fontAlgn="base"/>
            <a:r>
              <a:rPr lang="en-SG" sz="2000" dirty="0"/>
              <a:t>Team Shoot off - during elimination phase</a:t>
            </a:r>
          </a:p>
          <a:p>
            <a:pPr lvl="3" fontAlgn="base"/>
            <a:r>
              <a:rPr lang="en-SG" sz="2000" dirty="0"/>
              <a:t>Archer of a team shoots after one another, one arrow each, 60s/40s (mixed team)</a:t>
            </a:r>
          </a:p>
          <a:p>
            <a:pPr lvl="2" fontAlgn="base"/>
            <a:r>
              <a:rPr lang="en-SG" sz="2000" dirty="0"/>
              <a:t>Team alternate shoot off</a:t>
            </a:r>
          </a:p>
          <a:p>
            <a:pPr lvl="3" fontAlgn="base"/>
            <a:r>
              <a:rPr lang="en-SG" sz="2000" dirty="0"/>
              <a:t>Alternate after every arrow, Team A-1, Team B-1, Team A-2, Team B-2, Team A-3, Team B-3, if team A shot first at the start</a:t>
            </a:r>
            <a:r>
              <a:rPr lang="en-SG" sz="2000" dirty="0" smtClean="0"/>
              <a:t>.</a:t>
            </a:r>
            <a:endParaRPr lang="en-SG" sz="2000" dirty="0"/>
          </a:p>
        </p:txBody>
      </p:sp>
      <p:sp>
        <p:nvSpPr>
          <p:cNvPr id="3" name="Slide Number Placeholder 2"/>
          <p:cNvSpPr>
            <a:spLocks noGrp="1"/>
          </p:cNvSpPr>
          <p:nvPr>
            <p:ph type="sldNum" sz="quarter" idx="15"/>
          </p:nvPr>
        </p:nvSpPr>
        <p:spPr/>
        <p:txBody>
          <a:bodyPr/>
          <a:lstStyle/>
          <a:p>
            <a:fld id="{CBD50501-E1DE-4EA1-B7FB-7C72127A1436}" type="slidenum">
              <a:rPr lang="en-SG" smtClean="0"/>
              <a:t>15</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579049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3200" dirty="0"/>
              <a:t>Order of shooting and timing control</a:t>
            </a:r>
          </a:p>
        </p:txBody>
      </p:sp>
      <p:sp>
        <p:nvSpPr>
          <p:cNvPr id="4" name="Content Placeholder 3"/>
          <p:cNvSpPr>
            <a:spLocks noGrp="1"/>
          </p:cNvSpPr>
          <p:nvPr>
            <p:ph sz="quarter" idx="1"/>
          </p:nvPr>
        </p:nvSpPr>
        <p:spPr>
          <a:xfrm>
            <a:off x="251520" y="908720"/>
            <a:ext cx="8136904" cy="5688632"/>
          </a:xfrm>
        </p:spPr>
        <p:txBody>
          <a:bodyPr>
            <a:noAutofit/>
          </a:bodyPr>
          <a:lstStyle/>
          <a:p>
            <a:pPr fontAlgn="base"/>
            <a:r>
              <a:rPr lang="en-SG" sz="2800" dirty="0" smtClean="0"/>
              <a:t>Forfeited </a:t>
            </a:r>
            <a:r>
              <a:rPr lang="en-SG" sz="2800" dirty="0"/>
              <a:t>matches</a:t>
            </a:r>
          </a:p>
          <a:p>
            <a:pPr lvl="2" fontAlgn="base"/>
            <a:r>
              <a:rPr lang="en-SG" sz="2400" i="1" dirty="0"/>
              <a:t>If an athlete (or team) is not present at the time of determining who starts shooting when single matches are shot alternately, then the athlete present will be declared the winner of the match.</a:t>
            </a:r>
            <a:r>
              <a:rPr lang="en-SG" sz="2400" dirty="0"/>
              <a:t> </a:t>
            </a:r>
          </a:p>
          <a:p>
            <a:pPr lvl="2" fontAlgn="base"/>
            <a:r>
              <a:rPr lang="en-SG" sz="2400" i="1" dirty="0"/>
              <a:t>If an athlete (or team) is not present when the shooting starts in an elimination round match of the competition, the opponent will be the winner of the match. As the start shooting signal will be decisive here, the athlete present may shoot the first end, but no scoring takes place. He/she will normally be allowed to continue practicing on his/her target (in set shooting up to maximum three ends) during this stage.</a:t>
            </a:r>
          </a:p>
          <a:p>
            <a:endParaRPr lang="en-SG" dirty="0"/>
          </a:p>
        </p:txBody>
      </p:sp>
      <p:sp>
        <p:nvSpPr>
          <p:cNvPr id="3" name="Slide Number Placeholder 2"/>
          <p:cNvSpPr>
            <a:spLocks noGrp="1"/>
          </p:cNvSpPr>
          <p:nvPr>
            <p:ph type="sldNum" sz="quarter" idx="15"/>
          </p:nvPr>
        </p:nvSpPr>
        <p:spPr/>
        <p:txBody>
          <a:bodyPr/>
          <a:lstStyle/>
          <a:p>
            <a:fld id="{CBD50501-E1DE-4EA1-B7FB-7C72127A1436}" type="slidenum">
              <a:rPr lang="en-SG" smtClean="0"/>
              <a:t>16</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579049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Scoring</a:t>
            </a:r>
            <a:endParaRPr lang="en-SG" sz="4800" dirty="0"/>
          </a:p>
        </p:txBody>
      </p:sp>
      <p:sp>
        <p:nvSpPr>
          <p:cNvPr id="4" name="Content Placeholder 3"/>
          <p:cNvSpPr>
            <a:spLocks noGrp="1"/>
          </p:cNvSpPr>
          <p:nvPr>
            <p:ph sz="quarter" idx="1"/>
          </p:nvPr>
        </p:nvSpPr>
        <p:spPr>
          <a:xfrm>
            <a:off x="395536" y="836712"/>
            <a:ext cx="8136904" cy="4873752"/>
          </a:xfrm>
        </p:spPr>
        <p:txBody>
          <a:bodyPr>
            <a:noAutofit/>
          </a:bodyPr>
          <a:lstStyle/>
          <a:p>
            <a:pPr fontAlgn="base"/>
            <a:r>
              <a:rPr lang="en-SG" sz="2200" dirty="0" smtClean="0"/>
              <a:t>Set </a:t>
            </a:r>
            <a:r>
              <a:rPr lang="en-SG" sz="2200" dirty="0"/>
              <a:t>scoring for recurve eliminations</a:t>
            </a:r>
          </a:p>
          <a:p>
            <a:pPr lvl="2" fontAlgn="base"/>
            <a:r>
              <a:rPr lang="en-SG" sz="2200" dirty="0"/>
              <a:t>The winner of the set is awarded 2 points, if the set is a tie then each athlete is awarded 1 point, the athlete losing the set receives no points. </a:t>
            </a:r>
          </a:p>
          <a:p>
            <a:pPr lvl="2" fontAlgn="base"/>
            <a:r>
              <a:rPr lang="en-SG" sz="2200" dirty="0"/>
              <a:t>The first athlete reaching six (6) points wins the match. </a:t>
            </a:r>
          </a:p>
          <a:p>
            <a:pPr lvl="2" fontAlgn="base"/>
            <a:r>
              <a:rPr lang="en-SG" sz="2200" dirty="0"/>
              <a:t>If the athletes are tied at the end of the match, a one arrow shoot-off determines the winner, the winner of the shoot-off get an additional point.</a:t>
            </a:r>
          </a:p>
          <a:p>
            <a:pPr marL="0" indent="0">
              <a:buNone/>
            </a:pPr>
            <a:endParaRPr lang="en-SG" sz="2200" dirty="0"/>
          </a:p>
          <a:p>
            <a:pPr fontAlgn="base"/>
            <a:r>
              <a:rPr lang="en-SG" sz="2200" dirty="0"/>
              <a:t>Cumulative scoring for compound eliminations</a:t>
            </a:r>
          </a:p>
          <a:p>
            <a:pPr marL="0" indent="0">
              <a:buNone/>
            </a:pPr>
            <a:endParaRPr lang="en-SG" sz="2200" dirty="0"/>
          </a:p>
          <a:p>
            <a:pPr fontAlgn="base"/>
            <a:r>
              <a:rPr lang="en-SG" sz="2200" dirty="0"/>
              <a:t>Outdoor Compound team elimination on two target faces</a:t>
            </a:r>
          </a:p>
          <a:p>
            <a:pPr lvl="2" fontAlgn="base"/>
            <a:r>
              <a:rPr lang="en-SG" sz="2200" dirty="0"/>
              <a:t>if the team, by a mistake or miss, end up with four arrows in one of them, the highest value of that target face becomes a Miss.</a:t>
            </a:r>
          </a:p>
        </p:txBody>
      </p:sp>
      <p:sp>
        <p:nvSpPr>
          <p:cNvPr id="3" name="Slide Number Placeholder 2"/>
          <p:cNvSpPr>
            <a:spLocks noGrp="1"/>
          </p:cNvSpPr>
          <p:nvPr>
            <p:ph type="sldNum" sz="quarter" idx="15"/>
          </p:nvPr>
        </p:nvSpPr>
        <p:spPr/>
        <p:txBody>
          <a:bodyPr/>
          <a:lstStyle/>
          <a:p>
            <a:fld id="{CBD50501-E1DE-4EA1-B7FB-7C72127A1436}" type="slidenum">
              <a:rPr lang="en-SG" smtClean="0"/>
              <a:t>17</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744194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19256" cy="706090"/>
          </a:xfrm>
        </p:spPr>
        <p:txBody>
          <a:bodyPr>
            <a:noAutofit/>
          </a:bodyPr>
          <a:lstStyle/>
          <a:p>
            <a:r>
              <a:rPr lang="en-SG" sz="4800" dirty="0" smtClean="0"/>
              <a:t>Scoring – team elimination</a:t>
            </a:r>
            <a:endParaRPr lang="en-SG" sz="4800" dirty="0"/>
          </a:p>
        </p:txBody>
      </p:sp>
      <p:sp>
        <p:nvSpPr>
          <p:cNvPr id="5" name="Content Placeholder 4"/>
          <p:cNvSpPr>
            <a:spLocks noGrp="1"/>
          </p:cNvSpPr>
          <p:nvPr>
            <p:ph sz="quarter" idx="2"/>
          </p:nvPr>
        </p:nvSpPr>
        <p:spPr>
          <a:xfrm>
            <a:off x="2555776" y="3429000"/>
            <a:ext cx="1719565" cy="436950"/>
          </a:xfrm>
        </p:spPr>
        <p:txBody>
          <a:bodyPr>
            <a:normAutofit lnSpcReduction="10000"/>
          </a:bodyPr>
          <a:lstStyle/>
          <a:p>
            <a:pPr marL="0" indent="0">
              <a:buNone/>
            </a:pPr>
            <a:r>
              <a:rPr lang="en-SG" dirty="0" smtClean="0"/>
              <a:t>X, 10, 8, 7 </a:t>
            </a:r>
            <a:endParaRPr lang="en-SG" dirty="0"/>
          </a:p>
        </p:txBody>
      </p:sp>
      <p:sp>
        <p:nvSpPr>
          <p:cNvPr id="7" name="Content Placeholder 4"/>
          <p:cNvSpPr txBox="1">
            <a:spLocks/>
          </p:cNvSpPr>
          <p:nvPr/>
        </p:nvSpPr>
        <p:spPr>
          <a:xfrm>
            <a:off x="5076056" y="3573016"/>
            <a:ext cx="2736304" cy="223914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SG" dirty="0"/>
          </a:p>
        </p:txBody>
      </p:sp>
      <p:sp>
        <p:nvSpPr>
          <p:cNvPr id="8" name="Content Placeholder 4"/>
          <p:cNvSpPr txBox="1">
            <a:spLocks/>
          </p:cNvSpPr>
          <p:nvPr/>
        </p:nvSpPr>
        <p:spPr>
          <a:xfrm>
            <a:off x="5580112" y="3429000"/>
            <a:ext cx="1152128" cy="43695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SG" dirty="0" smtClean="0"/>
              <a:t>10, 7</a:t>
            </a:r>
            <a:endParaRPr lang="en-SG" dirty="0"/>
          </a:p>
        </p:txBody>
      </p:sp>
      <p:sp>
        <p:nvSpPr>
          <p:cNvPr id="9" name="Content Placeholder 4"/>
          <p:cNvSpPr txBox="1">
            <a:spLocks/>
          </p:cNvSpPr>
          <p:nvPr/>
        </p:nvSpPr>
        <p:spPr>
          <a:xfrm>
            <a:off x="1691680" y="3867267"/>
            <a:ext cx="4464496" cy="252091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SG" sz="1800" dirty="0" smtClean="0"/>
              <a:t>Scoring: penalty</a:t>
            </a:r>
          </a:p>
          <a:p>
            <a:pPr marL="0" indent="0">
              <a:buFont typeface="Wingdings"/>
              <a:buNone/>
            </a:pPr>
            <a:r>
              <a:rPr lang="en-SG" sz="1800" dirty="0" smtClean="0"/>
              <a:t>X from face 1 will be scored as M.</a:t>
            </a:r>
          </a:p>
          <a:p>
            <a:pPr marL="0" indent="0">
              <a:buFont typeface="Wingdings"/>
              <a:buNone/>
            </a:pPr>
            <a:endParaRPr lang="en-SG" sz="1800" dirty="0"/>
          </a:p>
          <a:p>
            <a:pPr marL="0" indent="0">
              <a:buFont typeface="Wingdings"/>
              <a:buNone/>
            </a:pPr>
            <a:r>
              <a:rPr lang="en-SG" sz="1800" dirty="0" smtClean="0"/>
              <a:t>Final: </a:t>
            </a:r>
          </a:p>
          <a:p>
            <a:pPr marL="0" indent="0">
              <a:buFont typeface="Wingdings"/>
              <a:buNone/>
            </a:pPr>
            <a:r>
              <a:rPr lang="en-SG" sz="1800" dirty="0" smtClean="0"/>
              <a:t>10, 10</a:t>
            </a:r>
            <a:r>
              <a:rPr lang="en-SG" sz="1800" dirty="0"/>
              <a:t>, 8, 7, 7, </a:t>
            </a:r>
            <a:r>
              <a:rPr lang="en-SG" sz="1800" dirty="0" smtClean="0"/>
              <a:t>M</a:t>
            </a:r>
            <a:endParaRPr lang="en-SG" sz="1800" dirty="0"/>
          </a:p>
        </p:txBody>
      </p:sp>
      <p:sp>
        <p:nvSpPr>
          <p:cNvPr id="10" name="Content Placeholder 4"/>
          <p:cNvSpPr txBox="1">
            <a:spLocks/>
          </p:cNvSpPr>
          <p:nvPr/>
        </p:nvSpPr>
        <p:spPr>
          <a:xfrm>
            <a:off x="2843808" y="759802"/>
            <a:ext cx="1152128" cy="43695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SG" dirty="0" smtClean="0"/>
              <a:t>Face 1</a:t>
            </a:r>
            <a:endParaRPr lang="en-SG" dirty="0"/>
          </a:p>
        </p:txBody>
      </p:sp>
      <p:sp>
        <p:nvSpPr>
          <p:cNvPr id="11" name="Content Placeholder 4"/>
          <p:cNvSpPr txBox="1">
            <a:spLocks/>
          </p:cNvSpPr>
          <p:nvPr/>
        </p:nvSpPr>
        <p:spPr>
          <a:xfrm>
            <a:off x="5508104" y="759802"/>
            <a:ext cx="1152128" cy="43695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SG" dirty="0" smtClean="0"/>
              <a:t>Face 2</a:t>
            </a:r>
            <a:endParaRPr lang="en-SG" dirty="0"/>
          </a:p>
        </p:txBody>
      </p:sp>
      <p:pic>
        <p:nvPicPr>
          <p:cNvPr id="4" name="Content Placeholder 3" descr="EN-Book3.pdf - Adobe Reade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 t="2989" r="692"/>
          <a:stretch/>
        </p:blipFill>
        <p:spPr>
          <a:xfrm>
            <a:off x="2267744" y="1193617"/>
            <a:ext cx="4770139" cy="2093950"/>
          </a:xfrm>
        </p:spPr>
      </p:pic>
      <p:sp>
        <p:nvSpPr>
          <p:cNvPr id="3" name="Slide Number Placeholder 2"/>
          <p:cNvSpPr>
            <a:spLocks noGrp="1"/>
          </p:cNvSpPr>
          <p:nvPr>
            <p:ph type="sldNum" sz="quarter" idx="12"/>
          </p:nvPr>
        </p:nvSpPr>
        <p:spPr/>
        <p:txBody>
          <a:bodyPr/>
          <a:lstStyle/>
          <a:p>
            <a:fld id="{CBD50501-E1DE-4EA1-B7FB-7C72127A1436}" type="slidenum">
              <a:rPr lang="en-SG" smtClean="0"/>
              <a:t>18</a:t>
            </a:fld>
            <a:endParaRPr lang="en-SG"/>
          </a:p>
        </p:txBody>
      </p:sp>
      <p:sp>
        <p:nvSpPr>
          <p:cNvPr id="6" name="Footer Placeholder 5"/>
          <p:cNvSpPr>
            <a:spLocks noGrp="1"/>
          </p:cNvSpPr>
          <p:nvPr>
            <p:ph type="ftr" sz="quarter" idx="11"/>
          </p:nvPr>
        </p:nvSpPr>
        <p:spPr/>
        <p:txBody>
          <a:bodyPr/>
          <a:lstStyle/>
          <a:p>
            <a:r>
              <a:rPr lang="en-SG" smtClean="0"/>
              <a:t>AAS Judge Committee</a:t>
            </a:r>
            <a:endParaRPr lang="en-SG"/>
          </a:p>
        </p:txBody>
      </p:sp>
      <p:sp>
        <p:nvSpPr>
          <p:cNvPr id="12" name="Date Placeholder 11"/>
          <p:cNvSpPr>
            <a:spLocks noGrp="1"/>
          </p:cNvSpPr>
          <p:nvPr>
            <p:ph type="dt" sz="half" idx="10"/>
          </p:nvPr>
        </p:nvSpPr>
        <p:spPr/>
        <p:txBody>
          <a:bodyPr/>
          <a:lstStyle/>
          <a:p>
            <a:r>
              <a:rPr lang="en-US" smtClean="0"/>
              <a:t>Last edit: 29 Sept 2017</a:t>
            </a:r>
            <a:endParaRPr lang="en-SG"/>
          </a:p>
        </p:txBody>
      </p:sp>
      <p:sp>
        <p:nvSpPr>
          <p:cNvPr id="13" name="Rectangle 12"/>
          <p:cNvSpPr/>
          <p:nvPr/>
        </p:nvSpPr>
        <p:spPr>
          <a:xfrm>
            <a:off x="4446032" y="1196752"/>
            <a:ext cx="414000"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3239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19256" cy="706090"/>
          </a:xfrm>
        </p:spPr>
        <p:txBody>
          <a:bodyPr>
            <a:noAutofit/>
          </a:bodyPr>
          <a:lstStyle/>
          <a:p>
            <a:r>
              <a:rPr lang="en-SG" sz="4800" dirty="0" smtClean="0"/>
              <a:t>Scoring – team elimination</a:t>
            </a:r>
            <a:endParaRPr lang="en-SG" sz="4800" dirty="0"/>
          </a:p>
        </p:txBody>
      </p:sp>
      <p:sp>
        <p:nvSpPr>
          <p:cNvPr id="5" name="Content Placeholder 4"/>
          <p:cNvSpPr>
            <a:spLocks noGrp="1"/>
          </p:cNvSpPr>
          <p:nvPr>
            <p:ph sz="quarter" idx="2"/>
          </p:nvPr>
        </p:nvSpPr>
        <p:spPr>
          <a:xfrm>
            <a:off x="2555776" y="3429000"/>
            <a:ext cx="1719565" cy="436950"/>
          </a:xfrm>
        </p:spPr>
        <p:txBody>
          <a:bodyPr>
            <a:normAutofit lnSpcReduction="10000"/>
          </a:bodyPr>
          <a:lstStyle/>
          <a:p>
            <a:pPr marL="0" indent="0">
              <a:buNone/>
            </a:pPr>
            <a:r>
              <a:rPr lang="en-SG" dirty="0" smtClean="0"/>
              <a:t>X, 10, 8, 7 </a:t>
            </a:r>
            <a:endParaRPr lang="en-SG" dirty="0"/>
          </a:p>
        </p:txBody>
      </p:sp>
      <p:sp>
        <p:nvSpPr>
          <p:cNvPr id="7" name="Content Placeholder 4"/>
          <p:cNvSpPr txBox="1">
            <a:spLocks/>
          </p:cNvSpPr>
          <p:nvPr/>
        </p:nvSpPr>
        <p:spPr>
          <a:xfrm>
            <a:off x="5076056" y="3573016"/>
            <a:ext cx="2736304" cy="223914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SG" dirty="0"/>
          </a:p>
        </p:txBody>
      </p:sp>
      <p:sp>
        <p:nvSpPr>
          <p:cNvPr id="8" name="Content Placeholder 4"/>
          <p:cNvSpPr txBox="1">
            <a:spLocks/>
          </p:cNvSpPr>
          <p:nvPr/>
        </p:nvSpPr>
        <p:spPr>
          <a:xfrm>
            <a:off x="5580112" y="3429000"/>
            <a:ext cx="1152128" cy="43695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SG" dirty="0" smtClean="0"/>
              <a:t>10, 7, 6</a:t>
            </a:r>
            <a:endParaRPr lang="en-SG" dirty="0"/>
          </a:p>
        </p:txBody>
      </p:sp>
      <p:sp>
        <p:nvSpPr>
          <p:cNvPr id="9" name="Content Placeholder 4"/>
          <p:cNvSpPr txBox="1">
            <a:spLocks/>
          </p:cNvSpPr>
          <p:nvPr/>
        </p:nvSpPr>
        <p:spPr>
          <a:xfrm>
            <a:off x="2195736" y="3865950"/>
            <a:ext cx="4464496" cy="252091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SG" sz="1800" dirty="0" smtClean="0"/>
              <a:t>Scoring: 1</a:t>
            </a:r>
            <a:r>
              <a:rPr lang="en-SG" sz="1800" baseline="30000" dirty="0" smtClean="0"/>
              <a:t>st</a:t>
            </a:r>
            <a:r>
              <a:rPr lang="en-SG" sz="1800" dirty="0" smtClean="0"/>
              <a:t> penalty</a:t>
            </a:r>
          </a:p>
          <a:p>
            <a:pPr marL="0" indent="0">
              <a:buFont typeface="Wingdings"/>
              <a:buNone/>
            </a:pPr>
            <a:r>
              <a:rPr lang="en-SG" sz="1800" dirty="0" smtClean="0"/>
              <a:t>X from face 1 will be scored as M.</a:t>
            </a:r>
          </a:p>
          <a:p>
            <a:pPr marL="0" indent="0">
              <a:buFont typeface="Wingdings"/>
              <a:buNone/>
            </a:pPr>
            <a:endParaRPr lang="en-SG" sz="1800" dirty="0"/>
          </a:p>
          <a:p>
            <a:pPr marL="0" indent="0">
              <a:buFont typeface="Wingdings"/>
              <a:buNone/>
            </a:pPr>
            <a:r>
              <a:rPr lang="en-SG" sz="1800" dirty="0" smtClean="0"/>
              <a:t>2</a:t>
            </a:r>
            <a:r>
              <a:rPr lang="en-SG" sz="1800" baseline="30000" dirty="0" smtClean="0"/>
              <a:t>nd</a:t>
            </a:r>
            <a:r>
              <a:rPr lang="en-SG" sz="1800" dirty="0" smtClean="0"/>
              <a:t> penalty: </a:t>
            </a:r>
          </a:p>
          <a:p>
            <a:pPr marL="0" indent="0">
              <a:buFont typeface="Wingdings"/>
              <a:buNone/>
            </a:pPr>
            <a:r>
              <a:rPr lang="en-SG" sz="1800" dirty="0" smtClean="0"/>
              <a:t>10, 10, 8, 7, 7, 6, M</a:t>
            </a:r>
          </a:p>
          <a:p>
            <a:pPr marL="0" indent="0">
              <a:buFont typeface="Wingdings"/>
              <a:buNone/>
            </a:pPr>
            <a:endParaRPr lang="en-SG" sz="1800" dirty="0"/>
          </a:p>
          <a:p>
            <a:pPr marL="0" indent="0">
              <a:buFont typeface="Wingdings"/>
              <a:buNone/>
            </a:pPr>
            <a:r>
              <a:rPr lang="en-SG" sz="1800" dirty="0" smtClean="0"/>
              <a:t>Final: lower 6 arrows</a:t>
            </a:r>
          </a:p>
          <a:p>
            <a:pPr marL="0" indent="0">
              <a:buNone/>
            </a:pPr>
            <a:r>
              <a:rPr lang="en-SG" sz="1800" dirty="0"/>
              <a:t>10, 8, 7, 7, 6, </a:t>
            </a:r>
            <a:r>
              <a:rPr lang="en-SG" sz="1800" dirty="0" smtClean="0"/>
              <a:t>M</a:t>
            </a:r>
            <a:endParaRPr lang="en-SG" sz="1800" dirty="0"/>
          </a:p>
        </p:txBody>
      </p:sp>
      <p:sp>
        <p:nvSpPr>
          <p:cNvPr id="10" name="Content Placeholder 4"/>
          <p:cNvSpPr txBox="1">
            <a:spLocks/>
          </p:cNvSpPr>
          <p:nvPr/>
        </p:nvSpPr>
        <p:spPr>
          <a:xfrm>
            <a:off x="2843808" y="759802"/>
            <a:ext cx="1152128" cy="43695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SG" dirty="0" smtClean="0"/>
              <a:t>Face 1</a:t>
            </a:r>
            <a:endParaRPr lang="en-SG" dirty="0"/>
          </a:p>
        </p:txBody>
      </p:sp>
      <p:sp>
        <p:nvSpPr>
          <p:cNvPr id="11" name="Content Placeholder 4"/>
          <p:cNvSpPr txBox="1">
            <a:spLocks/>
          </p:cNvSpPr>
          <p:nvPr/>
        </p:nvSpPr>
        <p:spPr>
          <a:xfrm>
            <a:off x="5508104" y="759802"/>
            <a:ext cx="1152128" cy="43695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SG" dirty="0" smtClean="0"/>
              <a:t>Face 2</a:t>
            </a:r>
            <a:endParaRPr lang="en-SG" dirty="0"/>
          </a:p>
        </p:txBody>
      </p:sp>
      <p:pic>
        <p:nvPicPr>
          <p:cNvPr id="4" name="Content Placeholder 3" descr="EN-Book3.pdf - Adobe Reade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 t="2989" r="692"/>
          <a:stretch/>
        </p:blipFill>
        <p:spPr>
          <a:xfrm>
            <a:off x="2267744" y="1193617"/>
            <a:ext cx="4770139" cy="2093950"/>
          </a:xfrm>
        </p:spPr>
      </p:pic>
      <p:sp>
        <p:nvSpPr>
          <p:cNvPr id="3" name="Slide Number Placeholder 2"/>
          <p:cNvSpPr>
            <a:spLocks noGrp="1"/>
          </p:cNvSpPr>
          <p:nvPr>
            <p:ph type="sldNum" sz="quarter" idx="12"/>
          </p:nvPr>
        </p:nvSpPr>
        <p:spPr/>
        <p:txBody>
          <a:bodyPr/>
          <a:lstStyle/>
          <a:p>
            <a:fld id="{CBD50501-E1DE-4EA1-B7FB-7C72127A1436}" type="slidenum">
              <a:rPr lang="en-SG" smtClean="0"/>
              <a:t>19</a:t>
            </a:fld>
            <a:endParaRPr lang="en-SG"/>
          </a:p>
        </p:txBody>
      </p:sp>
      <p:sp>
        <p:nvSpPr>
          <p:cNvPr id="6" name="Footer Placeholder 5"/>
          <p:cNvSpPr>
            <a:spLocks noGrp="1"/>
          </p:cNvSpPr>
          <p:nvPr>
            <p:ph type="ftr" sz="quarter" idx="11"/>
          </p:nvPr>
        </p:nvSpPr>
        <p:spPr/>
        <p:txBody>
          <a:bodyPr/>
          <a:lstStyle/>
          <a:p>
            <a:r>
              <a:rPr lang="en-SG" smtClean="0"/>
              <a:t>AAS Judge Committee</a:t>
            </a:r>
            <a:endParaRPr lang="en-SG"/>
          </a:p>
        </p:txBody>
      </p:sp>
      <p:sp>
        <p:nvSpPr>
          <p:cNvPr id="12" name="Date Placeholder 11"/>
          <p:cNvSpPr>
            <a:spLocks noGrp="1"/>
          </p:cNvSpPr>
          <p:nvPr>
            <p:ph type="dt" sz="half" idx="10"/>
          </p:nvPr>
        </p:nvSpPr>
        <p:spPr/>
        <p:txBody>
          <a:bodyPr/>
          <a:lstStyle/>
          <a:p>
            <a:r>
              <a:rPr lang="en-US" smtClean="0"/>
              <a:t>Last edit: 29 Sept 2017</a:t>
            </a:r>
            <a:endParaRPr lang="en-SG"/>
          </a:p>
        </p:txBody>
      </p:sp>
      <p:sp>
        <p:nvSpPr>
          <p:cNvPr id="13" name="Rectangle 12"/>
          <p:cNvSpPr/>
          <p:nvPr/>
        </p:nvSpPr>
        <p:spPr>
          <a:xfrm>
            <a:off x="4446032" y="1196752"/>
            <a:ext cx="414000"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5796137" y="4667721"/>
            <a:ext cx="2376262" cy="1323439"/>
          </a:xfrm>
          <a:prstGeom prst="rect">
            <a:avLst/>
          </a:prstGeom>
          <a:noFill/>
        </p:spPr>
        <p:txBody>
          <a:bodyPr wrap="square" rtlCol="0">
            <a:spAutoFit/>
          </a:bodyPr>
          <a:lstStyle/>
          <a:p>
            <a:r>
              <a:rPr lang="en-SG" sz="2000" b="1" dirty="0" smtClean="0">
                <a:solidFill>
                  <a:srgbClr val="FF0000"/>
                </a:solidFill>
              </a:rPr>
              <a:t>Double penalty.</a:t>
            </a:r>
          </a:p>
          <a:p>
            <a:r>
              <a:rPr lang="en-SG" sz="2000" b="1" dirty="0" smtClean="0">
                <a:solidFill>
                  <a:srgbClr val="FF0000"/>
                </a:solidFill>
              </a:rPr>
              <a:t>Never shoot more than the allowed number of arrows</a:t>
            </a:r>
            <a:endParaRPr lang="en-SG" sz="2000" b="1" dirty="0">
              <a:solidFill>
                <a:srgbClr val="FF0000"/>
              </a:solidFill>
            </a:endParaRPr>
          </a:p>
        </p:txBody>
      </p:sp>
    </p:spTree>
    <p:extLst>
      <p:ext uri="{BB962C8B-B14F-4D97-AF65-F5344CB8AC3E}">
        <p14:creationId xmlns:p14="http://schemas.microsoft.com/office/powerpoint/2010/main" val="83125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850106"/>
          </a:xfrm>
        </p:spPr>
        <p:txBody>
          <a:bodyPr/>
          <a:lstStyle/>
          <a:p>
            <a:r>
              <a:rPr lang="en-SG" sz="4800" dirty="0" smtClean="0"/>
              <a:t>Topic</a:t>
            </a:r>
            <a:endParaRPr lang="en-SG" sz="4800" dirty="0"/>
          </a:p>
        </p:txBody>
      </p:sp>
      <p:sp>
        <p:nvSpPr>
          <p:cNvPr id="3" name="Content Placeholder 2"/>
          <p:cNvSpPr>
            <a:spLocks noGrp="1"/>
          </p:cNvSpPr>
          <p:nvPr>
            <p:ph sz="quarter" idx="1"/>
          </p:nvPr>
        </p:nvSpPr>
        <p:spPr>
          <a:xfrm>
            <a:off x="457200" y="980728"/>
            <a:ext cx="8147248" cy="5493224"/>
          </a:xfrm>
        </p:spPr>
        <p:txBody>
          <a:bodyPr>
            <a:noAutofit/>
          </a:bodyPr>
          <a:lstStyle/>
          <a:p>
            <a:r>
              <a:rPr lang="en-SG" sz="3600" dirty="0" smtClean="0"/>
              <a:t>Shooting and conduct</a:t>
            </a:r>
          </a:p>
          <a:p>
            <a:r>
              <a:rPr lang="en-SG" sz="3600" dirty="0" smtClean="0"/>
              <a:t>Order of shooting and timing control</a:t>
            </a:r>
          </a:p>
          <a:p>
            <a:r>
              <a:rPr lang="en-SG" sz="3600" dirty="0" smtClean="0"/>
              <a:t>Scoring</a:t>
            </a:r>
          </a:p>
          <a:p>
            <a:r>
              <a:rPr lang="en-SG" sz="3600" dirty="0" smtClean="0"/>
              <a:t>Unsportmanlike behaviour</a:t>
            </a:r>
          </a:p>
          <a:p>
            <a:r>
              <a:rPr lang="en-SG" sz="3600" dirty="0"/>
              <a:t>Common error by archers</a:t>
            </a:r>
          </a:p>
          <a:p>
            <a:r>
              <a:rPr lang="en-SG" sz="3600" dirty="0" smtClean="0"/>
              <a:t>Coaches</a:t>
            </a:r>
          </a:p>
          <a:p>
            <a:r>
              <a:rPr lang="en-SG" sz="3600" dirty="0" smtClean="0"/>
              <a:t>How to read matchplay charts</a:t>
            </a:r>
          </a:p>
          <a:p>
            <a:r>
              <a:rPr lang="en-SG" sz="3600" dirty="0" smtClean="0"/>
              <a:t>Major event</a:t>
            </a:r>
          </a:p>
          <a:p>
            <a:r>
              <a:rPr lang="en-SG" sz="3600" dirty="0" smtClean="0"/>
              <a:t>Q&amp;A</a:t>
            </a:r>
            <a:endParaRPr lang="en-SG" sz="3600" dirty="0"/>
          </a:p>
        </p:txBody>
      </p:sp>
      <p:sp>
        <p:nvSpPr>
          <p:cNvPr id="4" name="Slide Number Placeholder 3"/>
          <p:cNvSpPr>
            <a:spLocks noGrp="1"/>
          </p:cNvSpPr>
          <p:nvPr>
            <p:ph type="sldNum" sz="quarter" idx="15"/>
          </p:nvPr>
        </p:nvSpPr>
        <p:spPr/>
        <p:txBody>
          <a:bodyPr/>
          <a:lstStyle/>
          <a:p>
            <a:fld id="{CBD50501-E1DE-4EA1-B7FB-7C72127A1436}" type="slidenum">
              <a:rPr lang="en-SG" smtClean="0"/>
              <a:t>2</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406768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Scoring</a:t>
            </a:r>
            <a:endParaRPr lang="en-SG" sz="4800" dirty="0"/>
          </a:p>
        </p:txBody>
      </p:sp>
      <p:sp>
        <p:nvSpPr>
          <p:cNvPr id="4" name="Content Placeholder 3"/>
          <p:cNvSpPr>
            <a:spLocks noGrp="1"/>
          </p:cNvSpPr>
          <p:nvPr>
            <p:ph sz="quarter" idx="1"/>
          </p:nvPr>
        </p:nvSpPr>
        <p:spPr>
          <a:xfrm>
            <a:off x="467544" y="1124744"/>
            <a:ext cx="8136904" cy="4873752"/>
          </a:xfrm>
        </p:spPr>
        <p:txBody>
          <a:bodyPr>
            <a:normAutofit/>
          </a:bodyPr>
          <a:lstStyle/>
          <a:p>
            <a:pPr fontAlgn="base"/>
            <a:r>
              <a:rPr lang="en-SG" dirty="0" smtClean="0"/>
              <a:t>Indoor </a:t>
            </a:r>
            <a:r>
              <a:rPr lang="en-SG" dirty="0"/>
              <a:t>vertical triple face scoring (compound and recurve)</a:t>
            </a:r>
          </a:p>
          <a:p>
            <a:pPr lvl="2" fontAlgn="base"/>
            <a:r>
              <a:rPr lang="en-SG" sz="2400" dirty="0"/>
              <a:t>One face one arrow</a:t>
            </a:r>
          </a:p>
          <a:p>
            <a:pPr lvl="3" fontAlgn="base"/>
            <a:r>
              <a:rPr lang="en-SG" sz="2400" dirty="0"/>
              <a:t>If there are two arrows on a face, the higher arrow will be scored as M.</a:t>
            </a:r>
          </a:p>
          <a:p>
            <a:pPr lvl="2" fontAlgn="base"/>
            <a:r>
              <a:rPr lang="en-SG" sz="2400" dirty="0"/>
              <a:t>I shot an arrow into the top and middle face, my third arrow, though aimed at the bottom face, landed on the middle face. Should I shoot one more arrow into the bottom face?</a:t>
            </a:r>
          </a:p>
          <a:p>
            <a:pPr marL="0" indent="0">
              <a:buNone/>
            </a:pPr>
            <a:endParaRPr lang="en-SG" dirty="0"/>
          </a:p>
        </p:txBody>
      </p:sp>
      <p:sp>
        <p:nvSpPr>
          <p:cNvPr id="3" name="Slide Number Placeholder 2"/>
          <p:cNvSpPr>
            <a:spLocks noGrp="1"/>
          </p:cNvSpPr>
          <p:nvPr>
            <p:ph type="sldNum" sz="quarter" idx="15"/>
          </p:nvPr>
        </p:nvSpPr>
        <p:spPr/>
        <p:txBody>
          <a:bodyPr/>
          <a:lstStyle/>
          <a:p>
            <a:fld id="{CBD50501-E1DE-4EA1-B7FB-7C72127A1436}" type="slidenum">
              <a:rPr lang="en-SG" smtClean="0"/>
              <a:t>20</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999329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Scoring</a:t>
            </a:r>
            <a:endParaRPr lang="en-SG" sz="4800" dirty="0"/>
          </a:p>
        </p:txBody>
      </p:sp>
      <p:sp>
        <p:nvSpPr>
          <p:cNvPr id="4" name="Content Placeholder 3"/>
          <p:cNvSpPr>
            <a:spLocks noGrp="1"/>
          </p:cNvSpPr>
          <p:nvPr>
            <p:ph sz="quarter" idx="1"/>
          </p:nvPr>
        </p:nvSpPr>
        <p:spPr>
          <a:xfrm>
            <a:off x="467544" y="1124744"/>
            <a:ext cx="8136904" cy="4873752"/>
          </a:xfrm>
        </p:spPr>
        <p:txBody>
          <a:bodyPr>
            <a:normAutofit/>
          </a:bodyPr>
          <a:lstStyle/>
          <a:p>
            <a:pPr fontAlgn="base"/>
            <a:r>
              <a:rPr lang="en-SG" sz="2800" dirty="0" smtClean="0"/>
              <a:t>What </a:t>
            </a:r>
            <a:r>
              <a:rPr lang="en-SG" sz="2800" dirty="0"/>
              <a:t>do I do if I have shot a missed arrow that I cannot find it beyond the target?</a:t>
            </a:r>
          </a:p>
          <a:p>
            <a:pPr lvl="2" fontAlgn="base"/>
            <a:r>
              <a:rPr lang="en-SG" sz="2400" dirty="0"/>
              <a:t>Report to the judge your missing arrows</a:t>
            </a:r>
            <a:r>
              <a:rPr lang="en-SG" sz="2400" dirty="0" smtClean="0"/>
              <a:t>.</a:t>
            </a:r>
          </a:p>
          <a:p>
            <a:pPr lvl="2" fontAlgn="base"/>
            <a:endParaRPr lang="en-SG" sz="2400" i="1" dirty="0"/>
          </a:p>
          <a:p>
            <a:pPr lvl="2" fontAlgn="base"/>
            <a:r>
              <a:rPr lang="en-SG" sz="2400" i="1" dirty="0"/>
              <a:t>If more than the required number of arrows should be found in the target butt or on the ground near the butt, or in the shooting lanes, only the lowest three (or six, as the case may be) in value shall be scored. Athletes or teams found to repeat this offence may be disqualified.</a:t>
            </a:r>
          </a:p>
          <a:p>
            <a:endParaRPr lang="en-SG" sz="3200" dirty="0"/>
          </a:p>
        </p:txBody>
      </p:sp>
      <p:sp>
        <p:nvSpPr>
          <p:cNvPr id="3" name="Slide Number Placeholder 2"/>
          <p:cNvSpPr>
            <a:spLocks noGrp="1"/>
          </p:cNvSpPr>
          <p:nvPr>
            <p:ph type="sldNum" sz="quarter" idx="15"/>
          </p:nvPr>
        </p:nvSpPr>
        <p:spPr/>
        <p:txBody>
          <a:bodyPr/>
          <a:lstStyle/>
          <a:p>
            <a:fld id="{CBD50501-E1DE-4EA1-B7FB-7C72127A1436}" type="slidenum">
              <a:rPr lang="en-SG" smtClean="0"/>
              <a:t>21</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999329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Scoring</a:t>
            </a:r>
            <a:endParaRPr lang="en-SG" sz="4800" dirty="0"/>
          </a:p>
        </p:txBody>
      </p:sp>
      <p:sp>
        <p:nvSpPr>
          <p:cNvPr id="4" name="Content Placeholder 3"/>
          <p:cNvSpPr>
            <a:spLocks noGrp="1"/>
          </p:cNvSpPr>
          <p:nvPr>
            <p:ph sz="quarter" idx="1"/>
          </p:nvPr>
        </p:nvSpPr>
        <p:spPr>
          <a:xfrm>
            <a:off x="251520" y="836712"/>
            <a:ext cx="8136904" cy="4873752"/>
          </a:xfrm>
        </p:spPr>
        <p:txBody>
          <a:bodyPr>
            <a:noAutofit/>
          </a:bodyPr>
          <a:lstStyle/>
          <a:p>
            <a:pPr fontAlgn="base"/>
            <a:r>
              <a:rPr lang="en-SG" sz="3200" dirty="0" smtClean="0"/>
              <a:t>Pass through / bouncer</a:t>
            </a:r>
            <a:endParaRPr lang="en-SG" sz="3200" dirty="0"/>
          </a:p>
          <a:p>
            <a:pPr lvl="2" fontAlgn="base"/>
            <a:r>
              <a:rPr lang="en-SG" sz="2400" dirty="0"/>
              <a:t>No arrow found, no score?</a:t>
            </a:r>
          </a:p>
          <a:p>
            <a:pPr lvl="2" fontAlgn="base"/>
            <a:r>
              <a:rPr lang="en-SG" sz="2400" dirty="0"/>
              <a:t>Once located, </a:t>
            </a:r>
            <a:r>
              <a:rPr lang="en-SG" sz="2400" u="sng" dirty="0"/>
              <a:t>do not touch</a:t>
            </a:r>
            <a:r>
              <a:rPr lang="en-SG" sz="2400" dirty="0"/>
              <a:t> but wait for the judge</a:t>
            </a:r>
            <a:r>
              <a:rPr lang="en-SG" sz="2400" dirty="0" smtClean="0"/>
              <a:t>. Score the rest of arrows.</a:t>
            </a:r>
          </a:p>
          <a:p>
            <a:pPr lvl="2" fontAlgn="base"/>
            <a:endParaRPr lang="en-SG" sz="1400" i="1" dirty="0"/>
          </a:p>
          <a:p>
            <a:pPr lvl="2" fontAlgn="base"/>
            <a:r>
              <a:rPr lang="en-SG" sz="2400" i="1" dirty="0"/>
              <a:t>An arrow found on the ground in the shooting lane or behind the target butt, which has been claimed as a bouncer or pass through, shall, in the opinion of the Judge(s), have first hit the target butt. If more than one unmarked hole is located in the scoring zone of the target face after a bouncer or pass through has occurred, the value of the lowest scoring hole shall be given to the athlete, unless physical evidence may give the correct score of the arrow.</a:t>
            </a:r>
          </a:p>
          <a:p>
            <a:endParaRPr lang="en-SG" sz="3200" dirty="0"/>
          </a:p>
        </p:txBody>
      </p:sp>
      <p:sp>
        <p:nvSpPr>
          <p:cNvPr id="3" name="Slide Number Placeholder 2"/>
          <p:cNvSpPr>
            <a:spLocks noGrp="1"/>
          </p:cNvSpPr>
          <p:nvPr>
            <p:ph type="sldNum" sz="quarter" idx="15"/>
          </p:nvPr>
        </p:nvSpPr>
        <p:spPr/>
        <p:txBody>
          <a:bodyPr/>
          <a:lstStyle/>
          <a:p>
            <a:fld id="{CBD50501-E1DE-4EA1-B7FB-7C72127A1436}" type="slidenum">
              <a:rPr lang="en-SG" smtClean="0"/>
              <a:t>22</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999329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Scoring</a:t>
            </a:r>
            <a:endParaRPr lang="en-SG" sz="4800" dirty="0"/>
          </a:p>
        </p:txBody>
      </p:sp>
      <p:sp>
        <p:nvSpPr>
          <p:cNvPr id="4" name="Content Placeholder 3"/>
          <p:cNvSpPr>
            <a:spLocks noGrp="1"/>
          </p:cNvSpPr>
          <p:nvPr>
            <p:ph sz="quarter" idx="1"/>
          </p:nvPr>
        </p:nvSpPr>
        <p:spPr>
          <a:xfrm>
            <a:off x="467544" y="1124744"/>
            <a:ext cx="8136904" cy="4873752"/>
          </a:xfrm>
        </p:spPr>
        <p:txBody>
          <a:bodyPr>
            <a:normAutofit/>
          </a:bodyPr>
          <a:lstStyle/>
          <a:p>
            <a:pPr fontAlgn="base"/>
            <a:r>
              <a:rPr lang="en-SG" sz="2800" dirty="0" smtClean="0"/>
              <a:t>Scoring</a:t>
            </a:r>
            <a:endParaRPr lang="en-SG" sz="2800" dirty="0"/>
          </a:p>
          <a:p>
            <a:pPr lvl="2" fontAlgn="base"/>
            <a:r>
              <a:rPr lang="en-SG" sz="2400" dirty="0"/>
              <a:t>I shot more than the required number of arrows.</a:t>
            </a:r>
          </a:p>
          <a:p>
            <a:pPr lvl="2" fontAlgn="base"/>
            <a:r>
              <a:rPr lang="en-SG" sz="2400" dirty="0"/>
              <a:t>I shot an arrow after the timer sounded.</a:t>
            </a:r>
          </a:p>
          <a:p>
            <a:pPr lvl="2" fontAlgn="base"/>
            <a:r>
              <a:rPr lang="en-SG" sz="2400" dirty="0"/>
              <a:t>My arrow landed on another face.</a:t>
            </a:r>
          </a:p>
          <a:p>
            <a:pPr lvl="2" fontAlgn="base"/>
            <a:r>
              <a:rPr lang="en-SG" sz="2400" dirty="0"/>
              <a:t>Official practice has closed, but since there is nobody, I practice on my own.</a:t>
            </a:r>
          </a:p>
          <a:p>
            <a:pPr lvl="2" fontAlgn="base"/>
            <a:r>
              <a:rPr lang="en-SG" sz="2400" dirty="0"/>
              <a:t>(indoor vertical triple face) I have two arrows on the top face.</a:t>
            </a:r>
          </a:p>
          <a:p>
            <a:endParaRPr lang="en-SG" sz="3200" dirty="0"/>
          </a:p>
        </p:txBody>
      </p:sp>
      <p:sp>
        <p:nvSpPr>
          <p:cNvPr id="3" name="Slide Number Placeholder 2"/>
          <p:cNvSpPr>
            <a:spLocks noGrp="1"/>
          </p:cNvSpPr>
          <p:nvPr>
            <p:ph type="sldNum" sz="quarter" idx="15"/>
          </p:nvPr>
        </p:nvSpPr>
        <p:spPr/>
        <p:txBody>
          <a:bodyPr/>
          <a:lstStyle/>
          <a:p>
            <a:fld id="{CBD50501-E1DE-4EA1-B7FB-7C72127A1436}" type="slidenum">
              <a:rPr lang="en-SG" smtClean="0"/>
              <a:t>23</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999329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Scoring</a:t>
            </a:r>
            <a:endParaRPr lang="en-SG" sz="4800" dirty="0"/>
          </a:p>
        </p:txBody>
      </p:sp>
      <p:sp>
        <p:nvSpPr>
          <p:cNvPr id="3" name="Content Placeholder 2"/>
          <p:cNvSpPr>
            <a:spLocks noGrp="1"/>
          </p:cNvSpPr>
          <p:nvPr>
            <p:ph sz="quarter" idx="1"/>
          </p:nvPr>
        </p:nvSpPr>
        <p:spPr>
          <a:xfrm>
            <a:off x="457200" y="816096"/>
            <a:ext cx="8219256" cy="4989168"/>
          </a:xfrm>
        </p:spPr>
        <p:txBody>
          <a:bodyPr>
            <a:noAutofit/>
          </a:bodyPr>
          <a:lstStyle/>
          <a:p>
            <a:pPr fontAlgn="base"/>
            <a:r>
              <a:rPr lang="en-SG" sz="2800" dirty="0" smtClean="0"/>
              <a:t>Scorecards</a:t>
            </a:r>
            <a:r>
              <a:rPr lang="en-SG" sz="2800" dirty="0"/>
              <a:t>: paper or electronic</a:t>
            </a:r>
          </a:p>
          <a:p>
            <a:pPr lvl="2" fontAlgn="base"/>
            <a:r>
              <a:rPr lang="en-SG" sz="2200" i="1" dirty="0"/>
              <a:t>If there is a discrepancy in the arrow values between an electronic and a paper scorecard, the paper card will take precedence. </a:t>
            </a:r>
          </a:p>
          <a:p>
            <a:pPr lvl="2" fontAlgn="base"/>
            <a:r>
              <a:rPr lang="en-SG" sz="2200" i="1" dirty="0"/>
              <a:t>The organisers are not required to accept or record scorecards that have not been signed, and/or do not contain the sum total, and/or the number of 10's and/or the number of X's (or 9s for indoor) and/or which contain mathematical errors.</a:t>
            </a:r>
          </a:p>
          <a:p>
            <a:pPr lvl="2" fontAlgn="base"/>
            <a:r>
              <a:rPr lang="en-SG" sz="2200" i="1" dirty="0"/>
              <a:t>The organisers or officials are not required to verify the accuracy of any submitted scorecard, however if the organisers or the officials note an error at the time of submission, they will ask the athletes concerned to correct such error and the result as corrected will stand.</a:t>
            </a:r>
          </a:p>
          <a:p>
            <a:endParaRPr lang="en-SG" sz="2800" dirty="0"/>
          </a:p>
        </p:txBody>
      </p:sp>
      <p:sp>
        <p:nvSpPr>
          <p:cNvPr id="4" name="Slide Number Placeholder 3"/>
          <p:cNvSpPr>
            <a:spLocks noGrp="1"/>
          </p:cNvSpPr>
          <p:nvPr>
            <p:ph type="sldNum" sz="quarter" idx="15"/>
          </p:nvPr>
        </p:nvSpPr>
        <p:spPr/>
        <p:txBody>
          <a:bodyPr/>
          <a:lstStyle/>
          <a:p>
            <a:fld id="{CBD50501-E1DE-4EA1-B7FB-7C72127A1436}" type="slidenum">
              <a:rPr lang="en-SG" smtClean="0"/>
              <a:t>24</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552514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Scoring</a:t>
            </a:r>
            <a:endParaRPr lang="en-SG" sz="4800" dirty="0"/>
          </a:p>
        </p:txBody>
      </p:sp>
      <p:sp>
        <p:nvSpPr>
          <p:cNvPr id="3" name="Content Placeholder 2"/>
          <p:cNvSpPr>
            <a:spLocks noGrp="1"/>
          </p:cNvSpPr>
          <p:nvPr>
            <p:ph sz="quarter" idx="1"/>
          </p:nvPr>
        </p:nvSpPr>
        <p:spPr>
          <a:xfrm>
            <a:off x="179512" y="764704"/>
            <a:ext cx="8424936" cy="5472608"/>
          </a:xfrm>
        </p:spPr>
        <p:txBody>
          <a:bodyPr>
            <a:noAutofit/>
          </a:bodyPr>
          <a:lstStyle/>
          <a:p>
            <a:pPr fontAlgn="base"/>
            <a:r>
              <a:rPr lang="en-SG" dirty="0"/>
              <a:t>Scorecards: paper or electronic</a:t>
            </a:r>
          </a:p>
          <a:p>
            <a:pPr lvl="1" fontAlgn="base"/>
            <a:r>
              <a:rPr lang="en-SG" sz="2000" i="1" dirty="0" smtClean="0"/>
              <a:t>Should </a:t>
            </a:r>
            <a:r>
              <a:rPr lang="en-SG" sz="2000" i="1" dirty="0"/>
              <a:t>a discrepancy be found in the sum total where:</a:t>
            </a:r>
          </a:p>
          <a:p>
            <a:pPr lvl="3" fontAlgn="base"/>
            <a:r>
              <a:rPr lang="en-SG" i="1" dirty="0"/>
              <a:t>two paper scorecards are used, the sum total of the </a:t>
            </a:r>
            <a:r>
              <a:rPr lang="en-SG" i="1" u="sng" dirty="0"/>
              <a:t>lower</a:t>
            </a:r>
            <a:r>
              <a:rPr lang="en-SG" i="1" dirty="0"/>
              <a:t> arrow scores will be used for the final result; </a:t>
            </a:r>
          </a:p>
          <a:p>
            <a:pPr lvl="3" fontAlgn="base"/>
            <a:r>
              <a:rPr lang="en-SG" i="1" dirty="0"/>
              <a:t>if the score on a single scorecard (and in the case of double scoring, the score is the same on each scorecard), is lower than the actual score, the </a:t>
            </a:r>
            <a:r>
              <a:rPr lang="en-SG" i="1" u="sng" dirty="0"/>
              <a:t>lower score</a:t>
            </a:r>
            <a:r>
              <a:rPr lang="en-SG" i="1" dirty="0"/>
              <a:t> on the scorecard will be used,</a:t>
            </a:r>
          </a:p>
          <a:p>
            <a:pPr lvl="3" fontAlgn="base"/>
            <a:r>
              <a:rPr lang="en-SG" i="1" dirty="0"/>
              <a:t>one paper scorecard and one electronic scorecard are used, the total of the electronic scorecard will be used for total score, 10s and Xs on the following conditions:</a:t>
            </a:r>
          </a:p>
          <a:p>
            <a:pPr lvl="4" fontAlgn="base"/>
            <a:r>
              <a:rPr lang="en-SG" i="1" dirty="0"/>
              <a:t>a total score has been entered on the manual scorecard so verification is possible;</a:t>
            </a:r>
          </a:p>
          <a:p>
            <a:pPr lvl="4" fontAlgn="base"/>
            <a:r>
              <a:rPr lang="en-SG" i="1" dirty="0"/>
              <a:t>in case no 10s and Xs (9s for indoor) are entered on the manual scorecard, no 10s and Xs (9s for indoor) are registered;</a:t>
            </a:r>
          </a:p>
          <a:p>
            <a:pPr lvl="4" fontAlgn="base"/>
            <a:r>
              <a:rPr lang="en-SG" i="1" dirty="0"/>
              <a:t>in case no total score is entered on the manual scorecard when it is submitted to the results team, then the athlete shall be disqualified (individual/team and mixed team where applicable).</a:t>
            </a:r>
          </a:p>
          <a:p>
            <a:endParaRPr lang="en-SG" dirty="0"/>
          </a:p>
        </p:txBody>
      </p:sp>
      <p:sp>
        <p:nvSpPr>
          <p:cNvPr id="4" name="Slide Number Placeholder 3"/>
          <p:cNvSpPr>
            <a:spLocks noGrp="1"/>
          </p:cNvSpPr>
          <p:nvPr>
            <p:ph type="sldNum" sz="quarter" idx="15"/>
          </p:nvPr>
        </p:nvSpPr>
        <p:spPr/>
        <p:txBody>
          <a:bodyPr/>
          <a:lstStyle/>
          <a:p>
            <a:fld id="{CBD50501-E1DE-4EA1-B7FB-7C72127A1436}" type="slidenum">
              <a:rPr lang="en-SG" smtClean="0"/>
              <a:t>25</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606784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Penalties</a:t>
            </a:r>
            <a:endParaRPr lang="en-SG" sz="4800" dirty="0"/>
          </a:p>
        </p:txBody>
      </p:sp>
      <p:sp>
        <p:nvSpPr>
          <p:cNvPr id="3" name="Content Placeholder 2"/>
          <p:cNvSpPr>
            <a:spLocks noGrp="1"/>
          </p:cNvSpPr>
          <p:nvPr>
            <p:ph sz="quarter" idx="1"/>
          </p:nvPr>
        </p:nvSpPr>
        <p:spPr>
          <a:xfrm>
            <a:off x="179512" y="764704"/>
            <a:ext cx="8424936" cy="5904656"/>
          </a:xfrm>
        </p:spPr>
        <p:txBody>
          <a:bodyPr>
            <a:noAutofit/>
          </a:bodyPr>
          <a:lstStyle/>
          <a:p>
            <a:r>
              <a:rPr lang="en-SG" dirty="0" smtClean="0"/>
              <a:t>Major / red card</a:t>
            </a:r>
          </a:p>
          <a:p>
            <a:pPr lvl="1"/>
            <a:r>
              <a:rPr lang="en-SG" sz="2000" dirty="0" smtClean="0"/>
              <a:t>Losing highest scoring arrow values</a:t>
            </a:r>
          </a:p>
          <a:p>
            <a:pPr lvl="1"/>
            <a:r>
              <a:rPr lang="en-SG" sz="2000" dirty="0" smtClean="0"/>
              <a:t>Important: write down the original value arrow</a:t>
            </a:r>
          </a:p>
          <a:p>
            <a:pPr lvl="1"/>
            <a:r>
              <a:rPr lang="en-SG" sz="2000" dirty="0" smtClean="0"/>
              <a:t>Judge: cross and mark with “M”, initiate</a:t>
            </a:r>
          </a:p>
          <a:p>
            <a:pPr lvl="1"/>
            <a:r>
              <a:rPr lang="en-SG" sz="2000" dirty="0" smtClean="0"/>
              <a:t>Rationale: can be appealed</a:t>
            </a:r>
          </a:p>
          <a:p>
            <a:pPr lvl="1"/>
            <a:endParaRPr lang="en-SG" sz="1100" dirty="0"/>
          </a:p>
          <a:p>
            <a:r>
              <a:rPr lang="en-SG" dirty="0" smtClean="0"/>
              <a:t>Minor / yellow card</a:t>
            </a:r>
          </a:p>
          <a:p>
            <a:pPr lvl="1"/>
            <a:r>
              <a:rPr lang="en-SG" sz="2000" dirty="0" smtClean="0"/>
              <a:t>Warning</a:t>
            </a:r>
          </a:p>
          <a:p>
            <a:pPr lvl="1"/>
            <a:r>
              <a:rPr lang="en-SG" sz="2000" dirty="0" smtClean="0"/>
              <a:t>May result in loss of time</a:t>
            </a:r>
          </a:p>
          <a:p>
            <a:pPr lvl="1"/>
            <a:r>
              <a:rPr lang="en-SG" sz="2000" dirty="0" smtClean="0"/>
              <a:t>Cannot be appealed</a:t>
            </a:r>
          </a:p>
          <a:p>
            <a:pPr lvl="2"/>
            <a:r>
              <a:rPr lang="en-SG" sz="1600" dirty="0"/>
              <a:t>No point asking what went wrong / arguing during team </a:t>
            </a:r>
            <a:r>
              <a:rPr lang="en-SG" sz="1600" dirty="0" smtClean="0"/>
              <a:t>event</a:t>
            </a:r>
          </a:p>
          <a:p>
            <a:pPr lvl="2"/>
            <a:r>
              <a:rPr lang="en-SG" sz="1600" dirty="0" smtClean="0"/>
              <a:t>Be clear: Crossing 1M line / taking arrow out of quiver while crossing</a:t>
            </a:r>
          </a:p>
          <a:p>
            <a:pPr lvl="1"/>
            <a:endParaRPr lang="en-SG" sz="2000" dirty="0"/>
          </a:p>
          <a:p>
            <a:r>
              <a:rPr lang="en-SG" dirty="0" smtClean="0"/>
              <a:t>Red card may not have to be shown to disqualify scores, it is for general information only.</a:t>
            </a:r>
            <a:endParaRPr lang="en-SG" dirty="0"/>
          </a:p>
        </p:txBody>
      </p:sp>
      <p:sp>
        <p:nvSpPr>
          <p:cNvPr id="4" name="Slide Number Placeholder 3"/>
          <p:cNvSpPr>
            <a:spLocks noGrp="1"/>
          </p:cNvSpPr>
          <p:nvPr>
            <p:ph type="sldNum" sz="quarter" idx="15"/>
          </p:nvPr>
        </p:nvSpPr>
        <p:spPr/>
        <p:txBody>
          <a:bodyPr/>
          <a:lstStyle/>
          <a:p>
            <a:fld id="{CBD50501-E1DE-4EA1-B7FB-7C72127A1436}" type="slidenum">
              <a:rPr lang="en-SG" smtClean="0"/>
              <a:t>26</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dirty="0"/>
          </a:p>
        </p:txBody>
      </p:sp>
    </p:spTree>
    <p:extLst>
      <p:ext uri="{BB962C8B-B14F-4D97-AF65-F5344CB8AC3E}">
        <p14:creationId xmlns:p14="http://schemas.microsoft.com/office/powerpoint/2010/main" val="4083923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a:t>Unsportmanlike behaviour</a:t>
            </a:r>
          </a:p>
        </p:txBody>
      </p:sp>
      <p:sp>
        <p:nvSpPr>
          <p:cNvPr id="4" name="Content Placeholder 3"/>
          <p:cNvSpPr>
            <a:spLocks noGrp="1"/>
          </p:cNvSpPr>
          <p:nvPr>
            <p:ph sz="quarter" idx="1"/>
          </p:nvPr>
        </p:nvSpPr>
        <p:spPr>
          <a:xfrm>
            <a:off x="467544" y="1124744"/>
            <a:ext cx="8136904" cy="4873752"/>
          </a:xfrm>
        </p:spPr>
        <p:txBody>
          <a:bodyPr/>
          <a:lstStyle/>
          <a:p>
            <a:pPr lvl="1" fontAlgn="base"/>
            <a:r>
              <a:rPr lang="en-SG" sz="2400" dirty="0" smtClean="0"/>
              <a:t>Verbal </a:t>
            </a:r>
            <a:r>
              <a:rPr lang="en-SG" sz="2400" dirty="0"/>
              <a:t>insults directed to a Judge, by either an athlete or an official representing the athlete should be dealt with calmly by issuing a warning to the team manager, indicating that the athlete may be disqualified if further verbal insults are heard. </a:t>
            </a:r>
            <a:endParaRPr lang="en-SG" sz="2400" dirty="0" smtClean="0"/>
          </a:p>
          <a:p>
            <a:pPr lvl="1" fontAlgn="base"/>
            <a:endParaRPr lang="en-SG" sz="2400" dirty="0"/>
          </a:p>
          <a:p>
            <a:pPr lvl="1" fontAlgn="base"/>
            <a:r>
              <a:rPr lang="en-SG" sz="2400" dirty="0"/>
              <a:t>In no instance should physical actions </a:t>
            </a:r>
            <a:r>
              <a:rPr lang="en-SG" sz="2400" dirty="0" smtClean="0"/>
              <a:t>directed </a:t>
            </a:r>
            <a:r>
              <a:rPr lang="en-SG" sz="2400" dirty="0"/>
              <a:t>at the Judges or tournament officials be tolerated, physical contact or aggression will lead to immediate disqualification. </a:t>
            </a:r>
            <a:endParaRPr lang="en-SG" sz="2400" dirty="0" smtClean="0"/>
          </a:p>
          <a:p>
            <a:pPr lvl="1" fontAlgn="base"/>
            <a:endParaRPr lang="en-SG" sz="2400" dirty="0" smtClean="0"/>
          </a:p>
          <a:p>
            <a:pPr lvl="1" fontAlgn="base"/>
            <a:r>
              <a:rPr lang="en-SG" sz="2400" dirty="0" smtClean="0"/>
              <a:t>Towards fellow competitors</a:t>
            </a:r>
            <a:endParaRPr lang="en-SG" sz="2400" dirty="0"/>
          </a:p>
        </p:txBody>
      </p:sp>
      <p:sp>
        <p:nvSpPr>
          <p:cNvPr id="3" name="Slide Number Placeholder 2"/>
          <p:cNvSpPr>
            <a:spLocks noGrp="1"/>
          </p:cNvSpPr>
          <p:nvPr>
            <p:ph type="sldNum" sz="quarter" idx="15"/>
          </p:nvPr>
        </p:nvSpPr>
        <p:spPr/>
        <p:txBody>
          <a:bodyPr/>
          <a:lstStyle/>
          <a:p>
            <a:fld id="{CBD50501-E1DE-4EA1-B7FB-7C72127A1436}" type="slidenum">
              <a:rPr lang="en-SG" smtClean="0"/>
              <a:t>27</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65993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a:t>Common error by archers</a:t>
            </a:r>
          </a:p>
        </p:txBody>
      </p:sp>
      <p:sp>
        <p:nvSpPr>
          <p:cNvPr id="4" name="Content Placeholder 3"/>
          <p:cNvSpPr>
            <a:spLocks noGrp="1"/>
          </p:cNvSpPr>
          <p:nvPr>
            <p:ph sz="quarter" idx="1"/>
          </p:nvPr>
        </p:nvSpPr>
        <p:spPr>
          <a:xfrm>
            <a:off x="467544" y="836712"/>
            <a:ext cx="8136904" cy="5688632"/>
          </a:xfrm>
        </p:spPr>
        <p:txBody>
          <a:bodyPr>
            <a:noAutofit/>
          </a:bodyPr>
          <a:lstStyle/>
          <a:p>
            <a:pPr fontAlgn="base"/>
            <a:r>
              <a:rPr lang="en-SG" sz="2800" dirty="0" smtClean="0"/>
              <a:t>Pulling </a:t>
            </a:r>
            <a:r>
              <a:rPr lang="en-SG" sz="2800" dirty="0"/>
              <a:t>of bow other than at the shooting line</a:t>
            </a:r>
          </a:p>
          <a:p>
            <a:pPr fontAlgn="base"/>
            <a:r>
              <a:rPr lang="en-SG" sz="2800" dirty="0"/>
              <a:t>Verbal communications from the shooting line </a:t>
            </a:r>
          </a:p>
          <a:p>
            <a:pPr fontAlgn="base"/>
            <a:r>
              <a:rPr lang="en-SG" sz="2800" dirty="0"/>
              <a:t>Shorts that are shorter than the fingertips extended</a:t>
            </a:r>
          </a:p>
          <a:p>
            <a:pPr fontAlgn="base"/>
            <a:r>
              <a:rPr lang="en-SG" sz="2800" dirty="0"/>
              <a:t>Scoring</a:t>
            </a:r>
          </a:p>
          <a:p>
            <a:pPr lvl="1" fontAlgn="base"/>
            <a:r>
              <a:rPr lang="en-SG" sz="2300" dirty="0"/>
              <a:t>Touching face/arrows/butt before all scoring is completed</a:t>
            </a:r>
          </a:p>
          <a:p>
            <a:pPr lvl="1" fontAlgn="base"/>
            <a:r>
              <a:rPr lang="en-SG" sz="2300" dirty="0"/>
              <a:t>Pushing back arrows that went into the buttress to score</a:t>
            </a:r>
          </a:p>
          <a:p>
            <a:pPr lvl="2" fontAlgn="base"/>
            <a:r>
              <a:rPr lang="en-SG" sz="2000" i="1" dirty="0"/>
              <a:t>Arrows embedded in the butt and not showing on the face can only be scored by a Judge.</a:t>
            </a:r>
          </a:p>
          <a:p>
            <a:pPr lvl="1" fontAlgn="base"/>
            <a:r>
              <a:rPr lang="en-SG" sz="2300" dirty="0"/>
              <a:t>Looking for missing arrows behind buttress before scoring is </a:t>
            </a:r>
            <a:r>
              <a:rPr lang="en-SG" sz="2300" dirty="0" smtClean="0"/>
              <a:t>done.</a:t>
            </a:r>
          </a:p>
          <a:p>
            <a:pPr lvl="1" fontAlgn="base"/>
            <a:r>
              <a:rPr lang="en-SG" sz="2300" dirty="0" smtClean="0"/>
              <a:t>Marking of arrow holes</a:t>
            </a:r>
            <a:endParaRPr lang="en-SG" sz="2300" dirty="0"/>
          </a:p>
          <a:p>
            <a:endParaRPr lang="en-SG" sz="2800" dirty="0"/>
          </a:p>
        </p:txBody>
      </p:sp>
      <p:sp>
        <p:nvSpPr>
          <p:cNvPr id="3" name="Slide Number Placeholder 2"/>
          <p:cNvSpPr>
            <a:spLocks noGrp="1"/>
          </p:cNvSpPr>
          <p:nvPr>
            <p:ph type="sldNum" sz="quarter" idx="15"/>
          </p:nvPr>
        </p:nvSpPr>
        <p:spPr/>
        <p:txBody>
          <a:bodyPr/>
          <a:lstStyle/>
          <a:p>
            <a:fld id="{CBD50501-E1DE-4EA1-B7FB-7C72127A1436}" type="slidenum">
              <a:rPr lang="en-SG" smtClean="0"/>
              <a:t>28</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87379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Autofit/>
          </a:bodyPr>
          <a:lstStyle/>
          <a:p>
            <a:r>
              <a:rPr lang="en-SG" sz="4800" dirty="0" smtClean="0"/>
              <a:t>Marking of arrow holes</a:t>
            </a:r>
            <a:endParaRPr lang="en-SG" sz="4800" dirty="0"/>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15616" y="1196752"/>
            <a:ext cx="6498166" cy="4873625"/>
          </a:xfrm>
        </p:spPr>
      </p:pic>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29</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55509">
            <a:off x="3359638" y="1289912"/>
            <a:ext cx="878894" cy="9470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81538">
            <a:off x="2821080" y="4831046"/>
            <a:ext cx="893208" cy="94708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64821">
            <a:off x="5702266" y="3555673"/>
            <a:ext cx="950730" cy="947080"/>
          </a:xfrm>
          <a:prstGeom prst="rect">
            <a:avLst/>
          </a:prstGeom>
        </p:spPr>
      </p:pic>
    </p:spTree>
    <p:extLst>
      <p:ext uri="{BB962C8B-B14F-4D97-AF65-F5344CB8AC3E}">
        <p14:creationId xmlns:p14="http://schemas.microsoft.com/office/powerpoint/2010/main" val="14670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nodeType="clickEffect">
                                  <p:stCondLst>
                                    <p:cond delay="0"/>
                                  </p:stCondLst>
                                  <p:childTnLst>
                                    <p:animEffect transition="out" filter="wheel(1)">
                                      <p:cBhvr>
                                        <p:cTn id="14" dur="2000"/>
                                        <p:tgtEl>
                                          <p:spTgt spid="11"/>
                                        </p:tgtEl>
                                      </p:cBhvr>
                                    </p:animEffect>
                                    <p:set>
                                      <p:cBhvr>
                                        <p:cTn id="15" dur="1" fill="hold">
                                          <p:stCondLst>
                                            <p:cond delay="19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nodeType="clickEffect">
                                  <p:stCondLst>
                                    <p:cond delay="0"/>
                                  </p:stCondLst>
                                  <p:childTnLst>
                                    <p:animEffect transition="out" filter="fade">
                                      <p:cBhvr>
                                        <p:cTn id="19" dur="2000"/>
                                        <p:tgtEl>
                                          <p:spTgt spid="12"/>
                                        </p:tgtEl>
                                      </p:cBhvr>
                                    </p:animEffect>
                                    <p:anim calcmode="lin" valueType="num">
                                      <p:cBhvr>
                                        <p:cTn id="20"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12"/>
                                        </p:tgtEl>
                                        <p:attrNameLst>
                                          <p:attrName>ppt_h</p:attrName>
                                        </p:attrNameLst>
                                      </p:cBhvr>
                                      <p:tavLst>
                                        <p:tav tm="0">
                                          <p:val>
                                            <p:strVal val="ppt_h"/>
                                          </p:val>
                                        </p:tav>
                                        <p:tav tm="100000">
                                          <p:val>
                                            <p:strVal val="ppt_h"/>
                                          </p:val>
                                        </p:tav>
                                      </p:tavLst>
                                    </p:anim>
                                    <p:set>
                                      <p:cBhvr>
                                        <p:cTn id="2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251520" y="1052736"/>
            <a:ext cx="8712968" cy="5400600"/>
          </a:xfrm>
        </p:spPr>
        <p:txBody>
          <a:bodyPr>
            <a:normAutofit/>
          </a:bodyPr>
          <a:lstStyle/>
          <a:p>
            <a:pPr fontAlgn="base"/>
            <a:r>
              <a:rPr lang="en-SG" dirty="0" smtClean="0"/>
              <a:t>Knows </a:t>
            </a:r>
            <a:r>
              <a:rPr lang="en-SG" dirty="0"/>
              <a:t>the target face, no of arrow to shoot and timing. For indoor, triple face shooting</a:t>
            </a:r>
          </a:p>
          <a:p>
            <a:pPr lvl="2" fontAlgn="base"/>
            <a:r>
              <a:rPr lang="en-SG" dirty="0"/>
              <a:t>Individual qualification/elimination: Non alternate 40s/arrow, alternate shooting / team elimination 20s/arrow</a:t>
            </a:r>
          </a:p>
          <a:p>
            <a:pPr marL="0" indent="0">
              <a:buNone/>
            </a:pPr>
            <a:endParaRPr lang="en-SG" dirty="0"/>
          </a:p>
          <a:p>
            <a:pPr fontAlgn="base"/>
            <a:r>
              <a:rPr lang="en-SG" dirty="0"/>
              <a:t>Athletes may not raise the bow arm until the signal to start shooting is given. / Pulling of bow without arrow is only allowed at the shooting line.</a:t>
            </a:r>
          </a:p>
          <a:p>
            <a:pPr marL="0" indent="0">
              <a:buNone/>
            </a:pPr>
            <a:r>
              <a:rPr lang="en-SG" dirty="0"/>
              <a:t/>
            </a:r>
            <a:br>
              <a:rPr lang="en-SG" dirty="0"/>
            </a:br>
            <a:endParaRPr lang="en-SG" dirty="0"/>
          </a:p>
          <a:p>
            <a:pPr fontAlgn="base"/>
            <a:r>
              <a:rPr lang="en-SG" dirty="0"/>
              <a:t>What happens if archer released an arrow after practice has closed and before start of competition</a:t>
            </a:r>
          </a:p>
          <a:p>
            <a:pPr lvl="2" fontAlgn="base"/>
            <a:r>
              <a:rPr lang="en-SG" dirty="0"/>
              <a:t>Highest scoring arrow becomes an M</a:t>
            </a:r>
          </a:p>
          <a:p>
            <a:pPr lvl="2" fontAlgn="base"/>
            <a:r>
              <a:rPr lang="en-SG" dirty="0"/>
              <a:t>Still shoots the required number of arrow for the end, 3 or 6.</a:t>
            </a:r>
          </a:p>
          <a:p>
            <a:endParaRPr lang="en-SG" dirty="0"/>
          </a:p>
        </p:txBody>
      </p:sp>
      <p:sp>
        <p:nvSpPr>
          <p:cNvPr id="4" name="Slide Number Placeholder 3"/>
          <p:cNvSpPr>
            <a:spLocks noGrp="1"/>
          </p:cNvSpPr>
          <p:nvPr>
            <p:ph type="sldNum" sz="quarter" idx="15"/>
          </p:nvPr>
        </p:nvSpPr>
        <p:spPr/>
        <p:txBody>
          <a:bodyPr/>
          <a:lstStyle/>
          <a:p>
            <a:fld id="{CBD50501-E1DE-4EA1-B7FB-7C72127A1436}" type="slidenum">
              <a:rPr lang="en-SG" smtClean="0"/>
              <a:t>3</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2698921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800" dirty="0" smtClean="0"/>
              <a:t>Coaches</a:t>
            </a:r>
            <a:endParaRPr lang="en-SG" sz="4800" dirty="0"/>
          </a:p>
        </p:txBody>
      </p:sp>
      <p:sp>
        <p:nvSpPr>
          <p:cNvPr id="4" name="Content Placeholder 3"/>
          <p:cNvSpPr>
            <a:spLocks noGrp="1"/>
          </p:cNvSpPr>
          <p:nvPr>
            <p:ph sz="quarter" idx="1"/>
          </p:nvPr>
        </p:nvSpPr>
        <p:spPr>
          <a:xfrm>
            <a:off x="467544" y="1124744"/>
            <a:ext cx="8136904" cy="4873752"/>
          </a:xfrm>
        </p:spPr>
        <p:txBody>
          <a:bodyPr/>
          <a:lstStyle/>
          <a:p>
            <a:endParaRPr lang="en-SG" dirty="0"/>
          </a:p>
          <a:p>
            <a:pPr fontAlgn="base"/>
            <a:r>
              <a:rPr lang="en-SG" sz="2700" dirty="0"/>
              <a:t>Where do coaches stand during </a:t>
            </a:r>
            <a:r>
              <a:rPr lang="en-SG" sz="2700" dirty="0" smtClean="0"/>
              <a:t>competition</a:t>
            </a:r>
          </a:p>
          <a:p>
            <a:pPr lvl="1" fontAlgn="base"/>
            <a:r>
              <a:rPr lang="en-SG" dirty="0" smtClean="0"/>
              <a:t>During controlled practice</a:t>
            </a:r>
          </a:p>
          <a:p>
            <a:pPr lvl="1" fontAlgn="base"/>
            <a:r>
              <a:rPr lang="en-SG" dirty="0" smtClean="0"/>
              <a:t>Qualification/elimination?</a:t>
            </a:r>
          </a:p>
          <a:p>
            <a:pPr lvl="1" fontAlgn="base"/>
            <a:endParaRPr lang="en-SG" dirty="0"/>
          </a:p>
          <a:p>
            <a:pPr fontAlgn="base"/>
            <a:r>
              <a:rPr lang="en-SG" sz="2700" dirty="0"/>
              <a:t>1 archer/team to one official</a:t>
            </a:r>
          </a:p>
          <a:p>
            <a:endParaRPr lang="en-SG" dirty="0" smtClean="0"/>
          </a:p>
          <a:p>
            <a:r>
              <a:rPr lang="en-SG" dirty="0" smtClean="0"/>
              <a:t>The link to the athletes</a:t>
            </a:r>
            <a:endParaRPr lang="en-SG" dirty="0"/>
          </a:p>
        </p:txBody>
      </p:sp>
      <p:sp>
        <p:nvSpPr>
          <p:cNvPr id="3" name="Slide Number Placeholder 2"/>
          <p:cNvSpPr>
            <a:spLocks noGrp="1"/>
          </p:cNvSpPr>
          <p:nvPr>
            <p:ph type="sldNum" sz="quarter" idx="15"/>
          </p:nvPr>
        </p:nvSpPr>
        <p:spPr/>
        <p:txBody>
          <a:bodyPr/>
          <a:lstStyle/>
          <a:p>
            <a:fld id="{CBD50501-E1DE-4EA1-B7FB-7C72127A1436}" type="slidenum">
              <a:rPr lang="en-SG" smtClean="0"/>
              <a:t>30</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2561580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634082"/>
          </a:xfrm>
        </p:spPr>
        <p:txBody>
          <a:bodyPr>
            <a:noAutofit/>
          </a:bodyPr>
          <a:lstStyle/>
          <a:p>
            <a:r>
              <a:rPr lang="en-SG" sz="4000" dirty="0"/>
              <a:t>How to read matchplay charts</a:t>
            </a:r>
          </a:p>
        </p:txBody>
      </p:sp>
      <p:pic>
        <p:nvPicPr>
          <p:cNvPr id="3" name="Content Placeholder 2" descr="EN-Book2.pdf - Adobe Reade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tretch/>
        </p:blipFill>
        <p:spPr>
          <a:xfrm>
            <a:off x="899592" y="1268760"/>
            <a:ext cx="6915502" cy="4798862"/>
          </a:xfrm>
        </p:spPr>
      </p:pic>
      <p:sp>
        <p:nvSpPr>
          <p:cNvPr id="5" name="Content Placeholder 4"/>
          <p:cNvSpPr>
            <a:spLocks noGrp="1"/>
          </p:cNvSpPr>
          <p:nvPr>
            <p:ph sz="quarter" idx="2"/>
          </p:nvPr>
        </p:nvSpPr>
        <p:spPr>
          <a:xfrm>
            <a:off x="2195736" y="836712"/>
            <a:ext cx="1296144" cy="504056"/>
          </a:xfrm>
          <a:solidFill>
            <a:srgbClr val="FFFF00"/>
          </a:solidFill>
        </p:spPr>
        <p:txBody>
          <a:bodyPr/>
          <a:lstStyle/>
          <a:p>
            <a:r>
              <a:rPr lang="en-SG" dirty="0" smtClean="0"/>
              <a:t>Left </a:t>
            </a:r>
            <a:endParaRPr lang="en-SG" dirty="0"/>
          </a:p>
        </p:txBody>
      </p:sp>
      <p:sp>
        <p:nvSpPr>
          <p:cNvPr id="6" name="Content Placeholder 4"/>
          <p:cNvSpPr txBox="1">
            <a:spLocks/>
          </p:cNvSpPr>
          <p:nvPr/>
        </p:nvSpPr>
        <p:spPr>
          <a:xfrm>
            <a:off x="2123728" y="1628800"/>
            <a:ext cx="1296144" cy="504056"/>
          </a:xfrm>
          <a:prstGeom prst="rect">
            <a:avLst/>
          </a:prstGeom>
          <a:solidFill>
            <a:srgbClr val="FFFF00"/>
          </a:solid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SG" dirty="0" smtClean="0"/>
              <a:t>Right</a:t>
            </a:r>
            <a:endParaRPr lang="en-SG" dirty="0"/>
          </a:p>
        </p:txBody>
      </p:sp>
      <p:sp>
        <p:nvSpPr>
          <p:cNvPr id="7" name="Content Placeholder 4"/>
          <p:cNvSpPr txBox="1">
            <a:spLocks/>
          </p:cNvSpPr>
          <p:nvPr/>
        </p:nvSpPr>
        <p:spPr>
          <a:xfrm rot="16200000">
            <a:off x="4247964" y="2888940"/>
            <a:ext cx="4896544" cy="1656184"/>
          </a:xfrm>
          <a:prstGeom prst="rect">
            <a:avLst/>
          </a:prstGeom>
          <a:solidFill>
            <a:srgbClr val="FFFF00"/>
          </a:solidFill>
        </p:spPr>
        <p:txBody>
          <a:bodyPr vert="eaVert" anchor="ct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SG" dirty="0" smtClean="0"/>
              <a:t>Target</a:t>
            </a:r>
            <a:endParaRPr lang="en-SG" dirty="0"/>
          </a:p>
        </p:txBody>
      </p:sp>
      <p:sp>
        <p:nvSpPr>
          <p:cNvPr id="8" name="Content Placeholder 4"/>
          <p:cNvSpPr txBox="1">
            <a:spLocks/>
          </p:cNvSpPr>
          <p:nvPr/>
        </p:nvSpPr>
        <p:spPr>
          <a:xfrm>
            <a:off x="5004048" y="5508302"/>
            <a:ext cx="2952328" cy="1314004"/>
          </a:xfrm>
          <a:prstGeom prst="rect">
            <a:avLst/>
          </a:prstGeom>
          <a:solidFill>
            <a:schemeClr val="bg1"/>
          </a:solidFill>
        </p:spPr>
        <p:txBody>
          <a:bodyPr vert="horz">
            <a:normAutofit fontScale="850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SG" dirty="0" smtClean="0"/>
              <a:t>It is not always true that the higher ranking archer is always on the left/right.</a:t>
            </a:r>
            <a:endParaRPr lang="en-SG" dirty="0"/>
          </a:p>
        </p:txBody>
      </p:sp>
      <p:sp>
        <p:nvSpPr>
          <p:cNvPr id="4" name="Slide Number Placeholder 3"/>
          <p:cNvSpPr>
            <a:spLocks noGrp="1"/>
          </p:cNvSpPr>
          <p:nvPr>
            <p:ph type="sldNum" sz="quarter" idx="12"/>
          </p:nvPr>
        </p:nvSpPr>
        <p:spPr/>
        <p:txBody>
          <a:bodyPr/>
          <a:lstStyle/>
          <a:p>
            <a:fld id="{CBD50501-E1DE-4EA1-B7FB-7C72127A1436}" type="slidenum">
              <a:rPr lang="en-SG" smtClean="0"/>
              <a:t>31</a:t>
            </a:fld>
            <a:endParaRPr lang="en-SG"/>
          </a:p>
        </p:txBody>
      </p:sp>
      <p:sp>
        <p:nvSpPr>
          <p:cNvPr id="9" name="Footer Placeholder 8"/>
          <p:cNvSpPr>
            <a:spLocks noGrp="1"/>
          </p:cNvSpPr>
          <p:nvPr>
            <p:ph type="ftr" sz="quarter" idx="11"/>
          </p:nvPr>
        </p:nvSpPr>
        <p:spPr/>
        <p:txBody>
          <a:bodyPr/>
          <a:lstStyle/>
          <a:p>
            <a:r>
              <a:rPr lang="en-SG" smtClean="0"/>
              <a:t>AAS Judge Committee</a:t>
            </a:r>
            <a:endParaRPr lang="en-SG"/>
          </a:p>
        </p:txBody>
      </p:sp>
      <p:sp>
        <p:nvSpPr>
          <p:cNvPr id="10" name="Date Placeholder 9"/>
          <p:cNvSpPr>
            <a:spLocks noGrp="1"/>
          </p:cNvSpPr>
          <p:nvPr>
            <p:ph type="dt" sz="half" idx="10"/>
          </p:nvPr>
        </p:nvSpPr>
        <p:spPr/>
        <p:txBody>
          <a:bodyPr/>
          <a:lstStyle/>
          <a:p>
            <a:r>
              <a:rPr lang="en-US" smtClean="0"/>
              <a:t>Last edit: 29 Sept 2017</a:t>
            </a:r>
            <a:endParaRPr lang="en-SG"/>
          </a:p>
        </p:txBody>
      </p:sp>
    </p:spTree>
    <p:extLst>
      <p:ext uri="{BB962C8B-B14F-4D97-AF65-F5344CB8AC3E}">
        <p14:creationId xmlns:p14="http://schemas.microsoft.com/office/powerpoint/2010/main" val="1611434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706090"/>
          </a:xfrm>
        </p:spPr>
        <p:txBody>
          <a:bodyPr>
            <a:normAutofit fontScale="90000"/>
          </a:bodyPr>
          <a:lstStyle/>
          <a:p>
            <a:r>
              <a:rPr lang="en-SG" sz="4800" dirty="0" smtClean="0"/>
              <a:t>Major events</a:t>
            </a:r>
            <a:endParaRPr lang="en-SG" sz="4800" dirty="0"/>
          </a:p>
        </p:txBody>
      </p:sp>
      <p:sp>
        <p:nvSpPr>
          <p:cNvPr id="3" name="Content Placeholder 2"/>
          <p:cNvSpPr>
            <a:spLocks noGrp="1"/>
          </p:cNvSpPr>
          <p:nvPr>
            <p:ph sz="quarter" idx="1"/>
          </p:nvPr>
        </p:nvSpPr>
        <p:spPr>
          <a:xfrm>
            <a:off x="457200" y="908720"/>
            <a:ext cx="8003232" cy="4320480"/>
          </a:xfrm>
        </p:spPr>
        <p:txBody>
          <a:bodyPr>
            <a:normAutofit lnSpcReduction="10000"/>
          </a:bodyPr>
          <a:lstStyle/>
          <a:p>
            <a:r>
              <a:rPr lang="en-SG" sz="2800" dirty="0" smtClean="0"/>
              <a:t>Equipment inspection</a:t>
            </a:r>
          </a:p>
          <a:p>
            <a:pPr lvl="1"/>
            <a:r>
              <a:rPr lang="en-SG" dirty="0" smtClean="0"/>
              <a:t>At designated area, announce by DoS</a:t>
            </a:r>
          </a:p>
          <a:p>
            <a:pPr lvl="1"/>
            <a:r>
              <a:rPr lang="en-SG" dirty="0" smtClean="0"/>
              <a:t>Accompanied by team manager/coach, in shooting uniform</a:t>
            </a:r>
          </a:p>
          <a:p>
            <a:pPr lvl="1"/>
            <a:r>
              <a:rPr lang="en-SG" dirty="0" smtClean="0"/>
              <a:t>During official practice, the day before competition</a:t>
            </a:r>
          </a:p>
          <a:p>
            <a:pPr lvl="1"/>
            <a:r>
              <a:rPr lang="en-SG" dirty="0" smtClean="0"/>
              <a:t>In alphabetical order</a:t>
            </a:r>
          </a:p>
          <a:p>
            <a:pPr lvl="1"/>
            <a:r>
              <a:rPr lang="en-SG" dirty="0"/>
              <a:t>Show all equipment to be used including spares </a:t>
            </a:r>
            <a:endParaRPr lang="en-SG" dirty="0" smtClean="0"/>
          </a:p>
          <a:p>
            <a:pPr lvl="1"/>
            <a:r>
              <a:rPr lang="en-SG" dirty="0" smtClean="0"/>
              <a:t>Para athletes need to bring along classification cards</a:t>
            </a:r>
          </a:p>
          <a:p>
            <a:pPr lvl="1"/>
            <a:r>
              <a:rPr lang="en-SG" dirty="0" smtClean="0"/>
              <a:t>*Camouflage attire/equipment </a:t>
            </a:r>
          </a:p>
          <a:p>
            <a:pPr marL="365760" lvl="1" indent="0">
              <a:buNone/>
            </a:pPr>
            <a:endParaRPr lang="en-SG" dirty="0" smtClean="0"/>
          </a:p>
          <a:p>
            <a:r>
              <a:rPr lang="en-SG" sz="2800" dirty="0" smtClean="0"/>
              <a:t>Scope</a:t>
            </a:r>
          </a:p>
          <a:p>
            <a:pPr lvl="1"/>
            <a:r>
              <a:rPr lang="en-SG" dirty="0" smtClean="0"/>
              <a:t>Which is correct?</a:t>
            </a:r>
          </a:p>
          <a:p>
            <a:pPr lvl="1"/>
            <a:endParaRPr lang="en-SG" dirty="0"/>
          </a:p>
          <a:p>
            <a:pPr marL="365760" lvl="1" indent="0">
              <a:buNone/>
            </a:pPr>
            <a:endParaRPr lang="en-SG" dirty="0" smtClean="0"/>
          </a:p>
        </p:txBody>
      </p:sp>
      <p:pic>
        <p:nvPicPr>
          <p:cNvPr id="4" name="Picture 3" descr="JudgeGuidebook_ENG.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32586" y="4005064"/>
            <a:ext cx="3553720" cy="2594133"/>
          </a:xfrm>
          <a:prstGeom prst="rect">
            <a:avLst/>
          </a:prstGeom>
        </p:spPr>
      </p:pic>
      <p:sp>
        <p:nvSpPr>
          <p:cNvPr id="5" name="Slide Number Placeholder 4"/>
          <p:cNvSpPr>
            <a:spLocks noGrp="1"/>
          </p:cNvSpPr>
          <p:nvPr>
            <p:ph type="sldNum" sz="quarter" idx="15"/>
          </p:nvPr>
        </p:nvSpPr>
        <p:spPr/>
        <p:txBody>
          <a:bodyPr/>
          <a:lstStyle/>
          <a:p>
            <a:fld id="{CBD50501-E1DE-4EA1-B7FB-7C72127A1436}" type="slidenum">
              <a:rPr lang="en-SG" smtClean="0"/>
              <a:t>32</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a:p>
        </p:txBody>
      </p:sp>
      <p:sp>
        <p:nvSpPr>
          <p:cNvPr id="7" name="Date Placeholder 6"/>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095138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706090"/>
          </a:xfrm>
        </p:spPr>
        <p:txBody>
          <a:bodyPr>
            <a:normAutofit fontScale="90000"/>
          </a:bodyPr>
          <a:lstStyle/>
          <a:p>
            <a:r>
              <a:rPr lang="en-SG" sz="4800" dirty="0" smtClean="0"/>
              <a:t>Major events</a:t>
            </a:r>
            <a:endParaRPr lang="en-SG" sz="4800" dirty="0"/>
          </a:p>
        </p:txBody>
      </p:sp>
      <p:sp>
        <p:nvSpPr>
          <p:cNvPr id="3" name="Content Placeholder 2"/>
          <p:cNvSpPr>
            <a:spLocks noGrp="1"/>
          </p:cNvSpPr>
          <p:nvPr>
            <p:ph sz="quarter" idx="1"/>
          </p:nvPr>
        </p:nvSpPr>
        <p:spPr>
          <a:xfrm>
            <a:off x="457200" y="908720"/>
            <a:ext cx="7787208" cy="5565232"/>
          </a:xfrm>
        </p:spPr>
        <p:txBody>
          <a:bodyPr>
            <a:normAutofit fontScale="62500" lnSpcReduction="20000"/>
          </a:bodyPr>
          <a:lstStyle/>
          <a:p>
            <a:r>
              <a:rPr lang="en-SG" dirty="0" smtClean="0"/>
              <a:t>Uniform for athletes and team officials: official practice and competition</a:t>
            </a:r>
          </a:p>
          <a:p>
            <a:pPr lvl="1"/>
            <a:r>
              <a:rPr lang="en-SG" i="1" dirty="0"/>
              <a:t>All members of one team by category shall be dressed in the same team uniform. The teams of one country may wear </a:t>
            </a:r>
            <a:r>
              <a:rPr lang="en-SG" i="1" dirty="0" smtClean="0"/>
              <a:t>different design </a:t>
            </a:r>
            <a:r>
              <a:rPr lang="en-SG" i="1" dirty="0"/>
              <a:t>and colour uniforms. Team officials may wear a different style but should wear the same colours and should be </a:t>
            </a:r>
            <a:r>
              <a:rPr lang="en-SG" i="1" dirty="0" smtClean="0"/>
              <a:t>easily identified </a:t>
            </a:r>
            <a:r>
              <a:rPr lang="en-SG" i="1" dirty="0"/>
              <a:t>as the official of their team;</a:t>
            </a:r>
          </a:p>
          <a:p>
            <a:pPr lvl="1"/>
            <a:r>
              <a:rPr lang="en-SG" i="1" dirty="0"/>
              <a:t>Women shall wear dresses, skirts, divided skirts, shorts (these may not be shorter than the athlete’s fingertips when the arms </a:t>
            </a:r>
            <a:r>
              <a:rPr lang="en-SG" i="1" dirty="0" smtClean="0"/>
              <a:t>and fingers </a:t>
            </a:r>
            <a:r>
              <a:rPr lang="en-SG" i="1" dirty="0"/>
              <a:t>are extended at the athlete’s side) or trousers, and blouses or tops (covering the front and back of the body, be fixed </a:t>
            </a:r>
            <a:r>
              <a:rPr lang="en-SG" i="1" dirty="0" smtClean="0"/>
              <a:t>over each </a:t>
            </a:r>
            <a:r>
              <a:rPr lang="en-SG" i="1" dirty="0"/>
              <a:t>shoulder while still covering the midriff when she is at full draw);</a:t>
            </a:r>
          </a:p>
          <a:p>
            <a:pPr lvl="1"/>
            <a:r>
              <a:rPr lang="en-SG" i="1" dirty="0"/>
              <a:t>Men shall wear trousers or shorts (these may not be shorter than the athlete’s fingertips when the arms and fingers are </a:t>
            </a:r>
            <a:r>
              <a:rPr lang="en-SG" i="1" dirty="0" smtClean="0"/>
              <a:t>extended at </a:t>
            </a:r>
            <a:r>
              <a:rPr lang="en-SG" i="1" dirty="0"/>
              <a:t>the athlete’s side) and long or short sleeved shirts (covering the midriff when at full draw);</a:t>
            </a:r>
          </a:p>
          <a:p>
            <a:pPr lvl="1"/>
            <a:r>
              <a:rPr lang="en-SG" i="1" dirty="0"/>
              <a:t>No denim or jeans, regardless the colour, or camouflage clothes and equipment may be worn nor any oversize or baggy </a:t>
            </a:r>
            <a:r>
              <a:rPr lang="en-SG" i="1" dirty="0" smtClean="0"/>
              <a:t>type pants </a:t>
            </a:r>
            <a:r>
              <a:rPr lang="en-SG" i="1" dirty="0"/>
              <a:t>or shorts;</a:t>
            </a:r>
          </a:p>
          <a:p>
            <a:pPr lvl="1"/>
            <a:r>
              <a:rPr lang="en-SG" i="1" dirty="0"/>
              <a:t>During the Team and Mixed Team match play competition the same colour and style shirt/blouse/top and the same </a:t>
            </a:r>
            <a:r>
              <a:rPr lang="en-SG" i="1" dirty="0" smtClean="0"/>
              <a:t>colour pants/shorts/skirts </a:t>
            </a:r>
            <a:r>
              <a:rPr lang="en-SG" i="1" dirty="0"/>
              <a:t>shall be worn;</a:t>
            </a:r>
          </a:p>
          <a:p>
            <a:pPr lvl="1"/>
            <a:r>
              <a:rPr lang="en-SG" i="1" dirty="0"/>
              <a:t>Due to weather conditions, protective clothing such as sweaters, track suits, raingear, etc. may be worn following approval by </a:t>
            </a:r>
            <a:r>
              <a:rPr lang="en-SG" i="1" dirty="0" smtClean="0"/>
              <a:t>the Technical </a:t>
            </a:r>
            <a:r>
              <a:rPr lang="en-SG" i="1" dirty="0"/>
              <a:t>Delegate of the event or, in his absence, the Chairperson of the Tournament Judge Commission;</a:t>
            </a:r>
          </a:p>
          <a:p>
            <a:pPr lvl="1"/>
            <a:r>
              <a:rPr lang="en-SG" i="1" dirty="0"/>
              <a:t>Headwear is optional</a:t>
            </a:r>
            <a:r>
              <a:rPr lang="en-SG" i="1" dirty="0" smtClean="0"/>
              <a:t>.</a:t>
            </a:r>
          </a:p>
          <a:p>
            <a:pPr lvl="1"/>
            <a:r>
              <a:rPr lang="en-SG" i="1" dirty="0"/>
              <a:t>Sport shoes </a:t>
            </a:r>
            <a:r>
              <a:rPr lang="en-SG" i="1" dirty="0" smtClean="0"/>
              <a:t>shall be worn by all athletes and officials except for disabled athletes when included on their classification card. Sport shoes may be different styles but shall cover the entire foot.</a:t>
            </a:r>
            <a:endParaRPr lang="en-SG" dirty="0" smtClean="0"/>
          </a:p>
          <a:p>
            <a:pPr lvl="1"/>
            <a:endParaRPr lang="en-SG" dirty="0"/>
          </a:p>
          <a:p>
            <a:r>
              <a:rPr lang="en-SG" i="1" dirty="0"/>
              <a:t>At Olympic Games, World Championships and World Cup Events, all athletes shall have their name across the back on the </a:t>
            </a:r>
            <a:r>
              <a:rPr lang="en-SG" i="1" dirty="0" smtClean="0"/>
              <a:t>shoulder area </a:t>
            </a:r>
            <a:r>
              <a:rPr lang="en-SG" i="1" dirty="0"/>
              <a:t>in combination with the name of their country (or three letters acronym). Team officials shall have their country name on </a:t>
            </a:r>
            <a:r>
              <a:rPr lang="en-SG" i="1" dirty="0" smtClean="0"/>
              <a:t>the back </a:t>
            </a:r>
            <a:r>
              <a:rPr lang="en-SG" i="1" dirty="0"/>
              <a:t>of their shirt. The name and function of the team official are optional</a:t>
            </a:r>
            <a:r>
              <a:rPr lang="en-SG" i="1" dirty="0" smtClean="0"/>
              <a:t>.</a:t>
            </a:r>
          </a:p>
          <a:p>
            <a:r>
              <a:rPr lang="en-SG" dirty="0"/>
              <a:t>No advertising of any kind whatsoever shall appear on clothing worn by the athletes or officials at any time during </a:t>
            </a:r>
            <a:r>
              <a:rPr lang="en-SG" dirty="0" smtClean="0"/>
              <a:t>the tournament </a:t>
            </a:r>
            <a:r>
              <a:rPr lang="en-SG" dirty="0"/>
              <a:t>except as specified in the eligibility rules.</a:t>
            </a:r>
            <a:endParaRPr lang="en-SG" dirty="0" smtClean="0"/>
          </a:p>
        </p:txBody>
      </p:sp>
      <p:sp>
        <p:nvSpPr>
          <p:cNvPr id="5" name="Slide Number Placeholder 4"/>
          <p:cNvSpPr>
            <a:spLocks noGrp="1"/>
          </p:cNvSpPr>
          <p:nvPr>
            <p:ph type="sldNum" sz="quarter" idx="15"/>
          </p:nvPr>
        </p:nvSpPr>
        <p:spPr/>
        <p:txBody>
          <a:bodyPr/>
          <a:lstStyle/>
          <a:p>
            <a:fld id="{CBD50501-E1DE-4EA1-B7FB-7C72127A1436}" type="slidenum">
              <a:rPr lang="en-SG" smtClean="0"/>
              <a:t>33</a:t>
            </a:fld>
            <a:endParaRPr lang="en-SG"/>
          </a:p>
        </p:txBody>
      </p:sp>
      <p:sp>
        <p:nvSpPr>
          <p:cNvPr id="4" name="Footer Placeholder 3"/>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548135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706090"/>
          </a:xfrm>
        </p:spPr>
        <p:txBody>
          <a:bodyPr>
            <a:normAutofit fontScale="90000"/>
          </a:bodyPr>
          <a:lstStyle/>
          <a:p>
            <a:r>
              <a:rPr lang="en-SG" sz="4800" dirty="0" smtClean="0"/>
              <a:t>Major events</a:t>
            </a:r>
            <a:endParaRPr lang="en-SG" sz="4800" dirty="0"/>
          </a:p>
        </p:txBody>
      </p:sp>
      <p:sp>
        <p:nvSpPr>
          <p:cNvPr id="3" name="Content Placeholder 2"/>
          <p:cNvSpPr>
            <a:spLocks noGrp="1"/>
          </p:cNvSpPr>
          <p:nvPr>
            <p:ph sz="quarter" idx="1"/>
          </p:nvPr>
        </p:nvSpPr>
        <p:spPr>
          <a:xfrm>
            <a:off x="467544" y="1340768"/>
            <a:ext cx="8003232" cy="4320480"/>
          </a:xfrm>
        </p:spPr>
        <p:txBody>
          <a:bodyPr>
            <a:normAutofit/>
          </a:bodyPr>
          <a:lstStyle/>
          <a:p>
            <a:r>
              <a:rPr lang="en-SG" sz="2800" dirty="0" smtClean="0"/>
              <a:t>Scoring</a:t>
            </a:r>
          </a:p>
          <a:p>
            <a:pPr lvl="1"/>
            <a:r>
              <a:rPr lang="en-SG" sz="2400" dirty="0" smtClean="0"/>
              <a:t>Familiar with the use of scoring using PDA</a:t>
            </a:r>
          </a:p>
          <a:p>
            <a:pPr lvl="1"/>
            <a:r>
              <a:rPr lang="en-SG" sz="2400" dirty="0" smtClean="0"/>
              <a:t>Responsibilties of scoring</a:t>
            </a:r>
          </a:p>
          <a:p>
            <a:pPr marL="365760" lvl="1" indent="0">
              <a:buNone/>
            </a:pPr>
            <a:endParaRPr lang="en-SG" sz="2400" dirty="0" smtClean="0"/>
          </a:p>
          <a:p>
            <a:r>
              <a:rPr lang="en-SG" sz="2800" dirty="0" smtClean="0"/>
              <a:t>After qualification</a:t>
            </a:r>
          </a:p>
          <a:p>
            <a:pPr lvl="1"/>
            <a:r>
              <a:rPr lang="en-SG" sz="2400" dirty="0" smtClean="0"/>
              <a:t>Wait for announcement for any shoot off before dismentling equipment, unless confident of no tie.</a:t>
            </a:r>
          </a:p>
          <a:p>
            <a:pPr lvl="1"/>
            <a:endParaRPr lang="en-SG" sz="2400" dirty="0"/>
          </a:p>
          <a:p>
            <a:pPr marL="365760" lvl="1" indent="0">
              <a:buNone/>
            </a:pPr>
            <a:endParaRPr lang="en-SG" sz="2400" dirty="0" smtClean="0"/>
          </a:p>
        </p:txBody>
      </p:sp>
      <p:sp>
        <p:nvSpPr>
          <p:cNvPr id="5" name="Slide Number Placeholder 4"/>
          <p:cNvSpPr>
            <a:spLocks noGrp="1"/>
          </p:cNvSpPr>
          <p:nvPr>
            <p:ph type="sldNum" sz="quarter" idx="15"/>
          </p:nvPr>
        </p:nvSpPr>
        <p:spPr/>
        <p:txBody>
          <a:bodyPr/>
          <a:lstStyle/>
          <a:p>
            <a:fld id="{CBD50501-E1DE-4EA1-B7FB-7C72127A1436}" type="slidenum">
              <a:rPr lang="en-SG" smtClean="0"/>
              <a:t>34</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a:p>
        </p:txBody>
      </p:sp>
      <p:sp>
        <p:nvSpPr>
          <p:cNvPr id="7" name="Date Placeholder 6"/>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312274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810544" cy="562074"/>
          </a:xfrm>
        </p:spPr>
        <p:txBody>
          <a:bodyPr>
            <a:noAutofit/>
          </a:bodyPr>
          <a:lstStyle/>
          <a:p>
            <a:r>
              <a:rPr lang="en-SG" sz="4800" dirty="0" smtClean="0"/>
              <a:t>Q&amp;A</a:t>
            </a:r>
            <a:endParaRPr lang="en-SG" sz="4800" dirty="0"/>
          </a:p>
        </p:txBody>
      </p:sp>
      <p:sp>
        <p:nvSpPr>
          <p:cNvPr id="3" name="Content Placeholder 2"/>
          <p:cNvSpPr>
            <a:spLocks noGrp="1"/>
          </p:cNvSpPr>
          <p:nvPr>
            <p:ph sz="quarter" idx="1"/>
          </p:nvPr>
        </p:nvSpPr>
        <p:spPr>
          <a:xfrm>
            <a:off x="457200" y="1772816"/>
            <a:ext cx="6851104" cy="2736304"/>
          </a:xfrm>
        </p:spPr>
        <p:txBody>
          <a:bodyPr>
            <a:normAutofit/>
          </a:bodyPr>
          <a:lstStyle/>
          <a:p>
            <a:pPr marL="0" indent="0" algn="ctr">
              <a:buNone/>
            </a:pPr>
            <a:r>
              <a:rPr lang="en-SG" sz="2800" dirty="0" smtClean="0"/>
              <a:t>Send in your questions to </a:t>
            </a:r>
          </a:p>
          <a:p>
            <a:pPr marL="0" indent="0" algn="ctr">
              <a:buNone/>
            </a:pPr>
            <a:r>
              <a:rPr lang="en-SG" sz="2800" dirty="0" smtClean="0">
                <a:hlinkClick r:id="rId2"/>
              </a:rPr>
              <a:t>www.tinyurl.com/askAASjudges</a:t>
            </a:r>
            <a:endParaRPr lang="en-SG" sz="2800" dirty="0" smtClean="0"/>
          </a:p>
          <a:p>
            <a:pPr marL="0" indent="0" algn="ctr">
              <a:buNone/>
            </a:pPr>
            <a:endParaRPr lang="en-SG" sz="2800" dirty="0"/>
          </a:p>
        </p:txBody>
      </p:sp>
      <p:sp>
        <p:nvSpPr>
          <p:cNvPr id="4" name="Slide Number Placeholder 3"/>
          <p:cNvSpPr>
            <a:spLocks noGrp="1"/>
          </p:cNvSpPr>
          <p:nvPr>
            <p:ph type="sldNum" sz="quarter" idx="15"/>
          </p:nvPr>
        </p:nvSpPr>
        <p:spPr/>
        <p:txBody>
          <a:bodyPr/>
          <a:lstStyle/>
          <a:p>
            <a:fld id="{CBD50501-E1DE-4EA1-B7FB-7C72127A1436}" type="slidenum">
              <a:rPr lang="en-SG" smtClean="0"/>
              <a:t>35</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1121351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810544" cy="562074"/>
          </a:xfrm>
        </p:spPr>
        <p:txBody>
          <a:bodyPr>
            <a:noAutofit/>
          </a:bodyPr>
          <a:lstStyle/>
          <a:p>
            <a:r>
              <a:rPr lang="en-SG" sz="4800" dirty="0" smtClean="0"/>
              <a:t>Q&amp;A</a:t>
            </a:r>
            <a:endParaRPr lang="en-SG" sz="4800" dirty="0"/>
          </a:p>
        </p:txBody>
      </p:sp>
      <p:sp>
        <p:nvSpPr>
          <p:cNvPr id="3" name="Content Placeholder 2"/>
          <p:cNvSpPr>
            <a:spLocks noGrp="1"/>
          </p:cNvSpPr>
          <p:nvPr>
            <p:ph sz="quarter" idx="1"/>
          </p:nvPr>
        </p:nvSpPr>
        <p:spPr>
          <a:xfrm>
            <a:off x="457200" y="908720"/>
            <a:ext cx="8219256" cy="5565232"/>
          </a:xfrm>
        </p:spPr>
        <p:txBody>
          <a:bodyPr/>
          <a:lstStyle/>
          <a:p>
            <a:r>
              <a:rPr lang="en-SG" dirty="0"/>
              <a:t>How about arrow into another arrow? How do you score? Is it same as the first arrow score?</a:t>
            </a:r>
          </a:p>
          <a:p>
            <a:r>
              <a:rPr lang="en-SG" dirty="0" smtClean="0">
                <a:solidFill>
                  <a:srgbClr val="000000"/>
                </a:solidFill>
                <a:latin typeface="Roboto"/>
              </a:rPr>
              <a:t>I </a:t>
            </a:r>
            <a:r>
              <a:rPr lang="en-SG" dirty="0">
                <a:solidFill>
                  <a:srgbClr val="000000"/>
                </a:solidFill>
                <a:latin typeface="Roboto"/>
              </a:rPr>
              <a:t>have a question on bounce arrow, how would you score a arrow that bounces on the same arrow hole that have already marked earlier</a:t>
            </a:r>
            <a:r>
              <a:rPr lang="en-SG" dirty="0" smtClean="0">
                <a:solidFill>
                  <a:srgbClr val="000000"/>
                </a:solidFill>
                <a:latin typeface="Roboto"/>
              </a:rPr>
              <a:t>? </a:t>
            </a:r>
          </a:p>
          <a:p>
            <a:r>
              <a:rPr lang="en-SG" dirty="0" smtClean="0">
                <a:solidFill>
                  <a:srgbClr val="000000"/>
                </a:solidFill>
                <a:latin typeface="Roboto"/>
              </a:rPr>
              <a:t>Two archers both had a bouncer and two unmarked values are located, how are the bounced arrows scored?</a:t>
            </a:r>
          </a:p>
          <a:p>
            <a:r>
              <a:rPr lang="en-SG" dirty="0">
                <a:solidFill>
                  <a:srgbClr val="000000"/>
                </a:solidFill>
                <a:latin typeface="Roboto"/>
              </a:rPr>
              <a:t>Two archers both had a bouncer and </a:t>
            </a:r>
            <a:r>
              <a:rPr lang="en-SG" dirty="0" smtClean="0">
                <a:solidFill>
                  <a:srgbClr val="000000"/>
                </a:solidFill>
                <a:latin typeface="Roboto"/>
              </a:rPr>
              <a:t>THREE </a:t>
            </a:r>
            <a:r>
              <a:rPr lang="en-SG" dirty="0">
                <a:solidFill>
                  <a:srgbClr val="000000"/>
                </a:solidFill>
                <a:latin typeface="Roboto"/>
              </a:rPr>
              <a:t>unmarked values are located, how are the bounced arrows scored</a:t>
            </a:r>
            <a:r>
              <a:rPr lang="en-SG" dirty="0" smtClean="0">
                <a:solidFill>
                  <a:srgbClr val="000000"/>
                </a:solidFill>
                <a:latin typeface="Roboto"/>
              </a:rPr>
              <a:t>?</a:t>
            </a:r>
          </a:p>
          <a:p>
            <a:r>
              <a:rPr lang="en-SG" dirty="0" smtClean="0">
                <a:solidFill>
                  <a:srgbClr val="000000"/>
                </a:solidFill>
                <a:latin typeface="Roboto"/>
              </a:rPr>
              <a:t>Another arrow hitting on an arrow on target and deflected, it is hanging mid air without touching the face and part of the arrow hanging onto the first arrow it hit before deflected. What is the score of this arrow?</a:t>
            </a:r>
            <a:endParaRPr lang="en-SG" dirty="0">
              <a:solidFill>
                <a:srgbClr val="000000"/>
              </a:solidFill>
              <a:latin typeface="Roboto"/>
            </a:endParaRPr>
          </a:p>
          <a:p>
            <a:endParaRPr lang="en-SG" dirty="0" smtClean="0">
              <a:solidFill>
                <a:srgbClr val="000000"/>
              </a:solidFill>
              <a:latin typeface="Roboto"/>
            </a:endParaRPr>
          </a:p>
        </p:txBody>
      </p:sp>
      <p:sp>
        <p:nvSpPr>
          <p:cNvPr id="4" name="Slide Number Placeholder 3"/>
          <p:cNvSpPr>
            <a:spLocks noGrp="1"/>
          </p:cNvSpPr>
          <p:nvPr>
            <p:ph type="sldNum" sz="quarter" idx="15"/>
          </p:nvPr>
        </p:nvSpPr>
        <p:spPr/>
        <p:txBody>
          <a:bodyPr/>
          <a:lstStyle/>
          <a:p>
            <a:fld id="{CBD50501-E1DE-4EA1-B7FB-7C72127A1436}" type="slidenum">
              <a:rPr lang="en-SG" smtClean="0"/>
              <a:t>36</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572254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810544" cy="562074"/>
          </a:xfrm>
        </p:spPr>
        <p:txBody>
          <a:bodyPr>
            <a:noAutofit/>
          </a:bodyPr>
          <a:lstStyle/>
          <a:p>
            <a:r>
              <a:rPr lang="en-SG" sz="4800" dirty="0" smtClean="0"/>
              <a:t>Q&amp;A</a:t>
            </a:r>
            <a:endParaRPr lang="en-SG" sz="4800" dirty="0"/>
          </a:p>
        </p:txBody>
      </p:sp>
      <p:sp>
        <p:nvSpPr>
          <p:cNvPr id="3" name="Content Placeholder 2"/>
          <p:cNvSpPr>
            <a:spLocks noGrp="1"/>
          </p:cNvSpPr>
          <p:nvPr>
            <p:ph sz="quarter" idx="1"/>
          </p:nvPr>
        </p:nvSpPr>
        <p:spPr>
          <a:xfrm>
            <a:off x="457200" y="908720"/>
            <a:ext cx="8219256" cy="5565232"/>
          </a:xfrm>
        </p:spPr>
        <p:txBody>
          <a:bodyPr/>
          <a:lstStyle/>
          <a:p>
            <a:r>
              <a:rPr lang="en-SG" dirty="0" smtClean="0"/>
              <a:t>I have a pass through, there is an unmarked hole on the face, but I cannot find my arrow. Can I be awarded the value of the unmarked hole?</a:t>
            </a:r>
          </a:p>
          <a:p>
            <a:r>
              <a:rPr lang="en-SG" dirty="0" smtClean="0">
                <a:solidFill>
                  <a:srgbClr val="000000"/>
                </a:solidFill>
                <a:latin typeface="Roboto"/>
              </a:rPr>
              <a:t>I have a bouncer, with the arrow landed on the ground in front of the butt, but there is no unmarked hole. </a:t>
            </a:r>
            <a:r>
              <a:rPr lang="en-SG" smtClean="0">
                <a:solidFill>
                  <a:srgbClr val="000000"/>
                </a:solidFill>
                <a:latin typeface="Roboto"/>
              </a:rPr>
              <a:t>How should I score?</a:t>
            </a:r>
            <a:endParaRPr lang="en-SG" dirty="0">
              <a:solidFill>
                <a:srgbClr val="000000"/>
              </a:solidFill>
              <a:latin typeface="Roboto"/>
            </a:endParaRPr>
          </a:p>
          <a:p>
            <a:endParaRPr lang="en-SG" dirty="0" smtClean="0">
              <a:solidFill>
                <a:srgbClr val="000000"/>
              </a:solidFill>
              <a:latin typeface="Roboto"/>
            </a:endParaRPr>
          </a:p>
        </p:txBody>
      </p:sp>
      <p:sp>
        <p:nvSpPr>
          <p:cNvPr id="4" name="Slide Number Placeholder 3"/>
          <p:cNvSpPr>
            <a:spLocks noGrp="1"/>
          </p:cNvSpPr>
          <p:nvPr>
            <p:ph type="sldNum" sz="quarter" idx="15"/>
          </p:nvPr>
        </p:nvSpPr>
        <p:spPr/>
        <p:txBody>
          <a:bodyPr/>
          <a:lstStyle/>
          <a:p>
            <a:fld id="{CBD50501-E1DE-4EA1-B7FB-7C72127A1436}" type="slidenum">
              <a:rPr lang="en-SG" smtClean="0"/>
              <a:t>37</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26125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Case study – </a:t>
            </a:r>
            <a:br>
              <a:rPr lang="en-SG" dirty="0" smtClean="0"/>
            </a:br>
            <a:r>
              <a:rPr lang="en-SG" dirty="0" smtClean="0"/>
              <a:t>Coaching during controlled practice</a:t>
            </a:r>
            <a:endParaRPr lang="en-SG" dirty="0"/>
          </a:p>
        </p:txBody>
      </p:sp>
      <p:sp>
        <p:nvSpPr>
          <p:cNvPr id="3" name="Content Placeholder 2"/>
          <p:cNvSpPr>
            <a:spLocks noGrp="1"/>
          </p:cNvSpPr>
          <p:nvPr>
            <p:ph sz="quarter" idx="1"/>
          </p:nvPr>
        </p:nvSpPr>
        <p:spPr/>
        <p:txBody>
          <a:bodyPr/>
          <a:lstStyle/>
          <a:p>
            <a:r>
              <a:rPr lang="en-SG" dirty="0" smtClean="0">
                <a:latin typeface="Calibri" pitchFamily="34" charset="0"/>
                <a:cs typeface="Calibri" pitchFamily="34" charset="0"/>
              </a:rPr>
              <a:t>Archer on Target 1A complained to the judge after the first end of controlled practice that the coach of Archer 1B is standing directly behind the archer to give guidance.</a:t>
            </a:r>
            <a:br>
              <a:rPr lang="en-SG" dirty="0" smtClean="0">
                <a:latin typeface="Calibri" pitchFamily="34" charset="0"/>
                <a:cs typeface="Calibri" pitchFamily="34" charset="0"/>
              </a:rPr>
            </a:br>
            <a:endParaRPr lang="en-SG"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38</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857199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Case study – </a:t>
            </a:r>
            <a:br>
              <a:rPr lang="en-SG" dirty="0" smtClean="0"/>
            </a:br>
            <a:r>
              <a:rPr lang="en-SG" dirty="0" smtClean="0"/>
              <a:t>Leaving the line during shooting / </a:t>
            </a:r>
            <a:br>
              <a:rPr lang="en-SG" dirty="0" smtClean="0"/>
            </a:br>
            <a:r>
              <a:rPr lang="en-SG" dirty="0" smtClean="0"/>
              <a:t>Loud cheering vs unsportmanship</a:t>
            </a:r>
            <a:endParaRPr lang="en-SG" dirty="0"/>
          </a:p>
        </p:txBody>
      </p:sp>
      <p:sp>
        <p:nvSpPr>
          <p:cNvPr id="3" name="Content Placeholder 2"/>
          <p:cNvSpPr>
            <a:spLocks noGrp="1"/>
          </p:cNvSpPr>
          <p:nvPr>
            <p:ph sz="quarter" idx="1"/>
          </p:nvPr>
        </p:nvSpPr>
        <p:spPr/>
        <p:txBody>
          <a:bodyPr>
            <a:normAutofit/>
          </a:bodyPr>
          <a:lstStyle/>
          <a:p>
            <a:pPr lvl="0"/>
            <a:r>
              <a:rPr lang="en-SG" sz="2000" dirty="0" smtClean="0">
                <a:latin typeface="Calibri" pitchFamily="34" charset="0"/>
                <a:cs typeface="Calibri" pitchFamily="34" charset="0"/>
              </a:rPr>
              <a:t>A) During </a:t>
            </a:r>
            <a:r>
              <a:rPr lang="en-SG" sz="2000" dirty="0">
                <a:latin typeface="Calibri" pitchFamily="34" charset="0"/>
                <a:cs typeface="Calibri" pitchFamily="34" charset="0"/>
              </a:rPr>
              <a:t>a big junior archery event, there is a good atmosphere on the stands with lots of groups cheering their favourite, quite loudly. One archer has problems in receiving guidance from his coach and thus leaves the shooting line now and then during shooting, shortly discussing something with his coach then returning to the shooting line</a:t>
            </a:r>
            <a:r>
              <a:rPr lang="en-SG" sz="2000" dirty="0" smtClean="0">
                <a:latin typeface="Calibri" pitchFamily="34" charset="0"/>
                <a:cs typeface="Calibri" pitchFamily="34" charset="0"/>
              </a:rPr>
              <a:t>.</a:t>
            </a:r>
          </a:p>
          <a:p>
            <a:pPr marL="0" lvl="0" indent="0">
              <a:buNone/>
            </a:pPr>
            <a:endParaRPr lang="en-SG" sz="2000" dirty="0" smtClean="0">
              <a:latin typeface="Calibri" pitchFamily="34" charset="0"/>
              <a:cs typeface="Calibri" pitchFamily="34" charset="0"/>
            </a:endParaRPr>
          </a:p>
          <a:p>
            <a:pPr lvl="0"/>
            <a:r>
              <a:rPr lang="en-SG" sz="2000" dirty="0" smtClean="0">
                <a:latin typeface="Calibri" pitchFamily="34" charset="0"/>
                <a:cs typeface="Calibri" pitchFamily="34" charset="0"/>
              </a:rPr>
              <a:t>B) When the archer left the line to discuss with his coach, he has one arrow left to shoot. Seeing the line is clear (before the time is up), the DoS indicated the end of time. The archer did not manage to shoot his last arrow.</a:t>
            </a:r>
          </a:p>
          <a:p>
            <a:pPr marL="0" lvl="0" indent="0">
              <a:buNone/>
            </a:pPr>
            <a:endParaRPr lang="en-SG" sz="2000" dirty="0" smtClean="0">
              <a:latin typeface="Calibri" pitchFamily="34" charset="0"/>
              <a:cs typeface="Calibri" pitchFamily="34" charset="0"/>
            </a:endParaRPr>
          </a:p>
          <a:p>
            <a:pPr lvl="0"/>
            <a:r>
              <a:rPr lang="en-SG" sz="2000" dirty="0" smtClean="0">
                <a:latin typeface="Calibri" pitchFamily="34" charset="0"/>
                <a:cs typeface="Calibri" pitchFamily="34" charset="0"/>
              </a:rPr>
              <a:t>C) The coach made a complain against the loud noise.</a:t>
            </a:r>
            <a:endParaRPr lang="en-SG" sz="2000" dirty="0">
              <a:latin typeface="Calibri" pitchFamily="34" charset="0"/>
              <a:cs typeface="Calibri" pitchFamily="34" charset="0"/>
            </a:endParaRPr>
          </a:p>
          <a:p>
            <a:pPr marL="0" indent="0">
              <a:buNone/>
            </a:pPr>
            <a:endParaRPr lang="en-SG" sz="2000"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39</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2635607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179512" y="836712"/>
            <a:ext cx="8507288" cy="5289451"/>
          </a:xfrm>
        </p:spPr>
        <p:txBody>
          <a:bodyPr>
            <a:noAutofit/>
          </a:bodyPr>
          <a:lstStyle/>
          <a:p>
            <a:pPr fontAlgn="base"/>
            <a:r>
              <a:rPr lang="en-SG" sz="2200" dirty="0" smtClean="0"/>
              <a:t>What </a:t>
            </a:r>
            <a:r>
              <a:rPr lang="en-SG" sz="2200" dirty="0"/>
              <a:t>happens when archer has a faulty equipment/medical issue?</a:t>
            </a:r>
          </a:p>
          <a:p>
            <a:pPr lvl="2" fontAlgn="base"/>
            <a:r>
              <a:rPr lang="en-SG" sz="2200" dirty="0"/>
              <a:t>Archer to inform judge directly, with the fault and the no of arrow he has shot</a:t>
            </a:r>
          </a:p>
          <a:p>
            <a:pPr lvl="2" fontAlgn="base"/>
            <a:r>
              <a:rPr lang="en-SG" sz="2200" dirty="0"/>
              <a:t>Judge/medical personnel to determine if is is a equipment failure/medical issue</a:t>
            </a:r>
          </a:p>
          <a:p>
            <a:pPr lvl="2" fontAlgn="base"/>
            <a:r>
              <a:rPr lang="en-SG" sz="2200" dirty="0"/>
              <a:t>Inform judge if the fault can be fixed before the current end is finished or more time is needed.</a:t>
            </a:r>
          </a:p>
          <a:p>
            <a:pPr lvl="2" fontAlgn="base"/>
            <a:r>
              <a:rPr lang="en-SG" sz="2200" dirty="0"/>
              <a:t>What is the time allowed for equipment failure / can the archer take his own sweet time to fix his equipment?</a:t>
            </a:r>
          </a:p>
          <a:p>
            <a:pPr lvl="2" fontAlgn="base"/>
            <a:r>
              <a:rPr lang="en-SG" sz="2200" i="1" dirty="0"/>
              <a:t>Muscular stress or injury is not considered as equipment failure.</a:t>
            </a:r>
          </a:p>
          <a:p>
            <a:pPr lvl="2" fontAlgn="base"/>
            <a:r>
              <a:rPr lang="en-SG" sz="2200" i="1" dirty="0"/>
              <a:t>Equipment failures and stoppage for medical reasons cannot be permitted at the elimination and final stages of the competition.</a:t>
            </a:r>
          </a:p>
          <a:p>
            <a:pPr marL="0" indent="0">
              <a:buNone/>
            </a:pPr>
            <a:endParaRPr lang="en-SG" sz="2200" dirty="0"/>
          </a:p>
        </p:txBody>
      </p:sp>
      <p:sp>
        <p:nvSpPr>
          <p:cNvPr id="4" name="Slide Number Placeholder 3"/>
          <p:cNvSpPr>
            <a:spLocks noGrp="1"/>
          </p:cNvSpPr>
          <p:nvPr>
            <p:ph type="sldNum" sz="quarter" idx="15"/>
          </p:nvPr>
        </p:nvSpPr>
        <p:spPr/>
        <p:txBody>
          <a:bodyPr/>
          <a:lstStyle/>
          <a:p>
            <a:fld id="{CBD50501-E1DE-4EA1-B7FB-7C72127A1436}" type="slidenum">
              <a:rPr lang="en-SG" smtClean="0"/>
              <a:t>4</a:t>
            </a:fld>
            <a:endParaRPr lang="en-SG"/>
          </a:p>
        </p:txBody>
      </p:sp>
      <p:sp>
        <p:nvSpPr>
          <p:cNvPr id="5" name="Footer Placeholder 4"/>
          <p:cNvSpPr>
            <a:spLocks noGrp="1"/>
          </p:cNvSpPr>
          <p:nvPr>
            <p:ph type="ftr" sz="quarter" idx="16"/>
          </p:nvPr>
        </p:nvSpPr>
        <p:spPr/>
        <p:txBody>
          <a:bodyPr/>
          <a:lstStyle/>
          <a:p>
            <a:r>
              <a:rPr lang="en-SG" dirty="0" smtClean="0"/>
              <a:t>AAS Judge Committee</a:t>
            </a:r>
            <a:endParaRPr lang="en-SG" dirty="0"/>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866382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282154"/>
          </a:xfrm>
        </p:spPr>
        <p:txBody>
          <a:bodyPr>
            <a:normAutofit fontScale="90000"/>
          </a:bodyPr>
          <a:lstStyle/>
          <a:p>
            <a:r>
              <a:rPr lang="en-SG" dirty="0" smtClean="0"/>
              <a:t>Case study – </a:t>
            </a:r>
            <a:br>
              <a:rPr lang="en-SG" dirty="0" smtClean="0"/>
            </a:br>
            <a:r>
              <a:rPr lang="en-SG" dirty="0" smtClean="0"/>
              <a:t>Shooting after emergency stop / </a:t>
            </a:r>
            <a:br>
              <a:rPr lang="en-SG" dirty="0" smtClean="0"/>
            </a:br>
            <a:r>
              <a:rPr lang="en-SG" dirty="0" smtClean="0"/>
              <a:t>accidental release</a:t>
            </a:r>
            <a:endParaRPr lang="en-SG" dirty="0"/>
          </a:p>
        </p:txBody>
      </p:sp>
      <p:sp>
        <p:nvSpPr>
          <p:cNvPr id="3" name="Content Placeholder 2"/>
          <p:cNvSpPr>
            <a:spLocks noGrp="1"/>
          </p:cNvSpPr>
          <p:nvPr>
            <p:ph sz="quarter" idx="1"/>
          </p:nvPr>
        </p:nvSpPr>
        <p:spPr>
          <a:xfrm>
            <a:off x="467544" y="1772816"/>
            <a:ext cx="7467600" cy="4752528"/>
          </a:xfrm>
        </p:spPr>
        <p:txBody>
          <a:bodyPr>
            <a:normAutofit/>
          </a:bodyPr>
          <a:lstStyle/>
          <a:p>
            <a:pPr lvl="0"/>
            <a:r>
              <a:rPr lang="en-SG" dirty="0">
                <a:latin typeface="Calibri" pitchFamily="34" charset="0"/>
                <a:cs typeface="Calibri" pitchFamily="34" charset="0"/>
              </a:rPr>
              <a:t>A series of sound signals is suddenly given in the middle of an end because a dog has entered into one side of a large field. One archer seeing that the dog is far away from his target, so he shoots his last arrow of that end some seconds after the warning stop signal. </a:t>
            </a:r>
            <a:endParaRPr lang="en-SG" dirty="0" smtClean="0">
              <a:latin typeface="Calibri" pitchFamily="34" charset="0"/>
              <a:cs typeface="Calibri" pitchFamily="34" charset="0"/>
            </a:endParaRPr>
          </a:p>
          <a:p>
            <a:pPr marL="0" lvl="0" indent="0">
              <a:buNone/>
            </a:pPr>
            <a:endParaRPr lang="en-SG" dirty="0">
              <a:latin typeface="Calibri" pitchFamily="34" charset="0"/>
              <a:cs typeface="Calibri" pitchFamily="34" charset="0"/>
            </a:endParaRPr>
          </a:p>
          <a:p>
            <a:pPr lvl="0"/>
            <a:r>
              <a:rPr lang="en-SG" dirty="0">
                <a:latin typeface="Calibri" pitchFamily="34" charset="0"/>
                <a:cs typeface="Calibri" pitchFamily="34" charset="0"/>
              </a:rPr>
              <a:t>On one location on the shooting line, archer A, leaving the shooting line after finishing his shooting, bumped into the archer next to him (archer B), causing archer B to release his arrow. The arrow missed the target by far. Archer A admitted that he accidentally bumped into archer B</a:t>
            </a:r>
            <a:r>
              <a:rPr lang="en-SG" dirty="0" smtClean="0">
                <a:latin typeface="Calibri" pitchFamily="34" charset="0"/>
                <a:cs typeface="Calibri" pitchFamily="34" charset="0"/>
              </a:rPr>
              <a:t>.</a:t>
            </a: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40</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3103293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lstStyle/>
          <a:p>
            <a:r>
              <a:rPr lang="en-SG" dirty="0" smtClean="0"/>
              <a:t>Case study – </a:t>
            </a:r>
            <a:br>
              <a:rPr lang="en-SG" dirty="0" smtClean="0"/>
            </a:br>
            <a:r>
              <a:rPr lang="en-SG" dirty="0" smtClean="0"/>
              <a:t>Make-up arrows for equipment failure</a:t>
            </a:r>
            <a:endParaRPr lang="en-SG" dirty="0"/>
          </a:p>
        </p:txBody>
      </p:sp>
      <p:sp>
        <p:nvSpPr>
          <p:cNvPr id="3" name="Content Placeholder 2"/>
          <p:cNvSpPr>
            <a:spLocks noGrp="1"/>
          </p:cNvSpPr>
          <p:nvPr>
            <p:ph sz="quarter" idx="1"/>
          </p:nvPr>
        </p:nvSpPr>
        <p:spPr>
          <a:xfrm>
            <a:off x="457200" y="1844824"/>
            <a:ext cx="7467600" cy="4629128"/>
          </a:xfrm>
        </p:spPr>
        <p:txBody>
          <a:bodyPr/>
          <a:lstStyle/>
          <a:p>
            <a:r>
              <a:rPr lang="en-SG" dirty="0">
                <a:latin typeface="Calibri" pitchFamily="34" charset="0"/>
                <a:cs typeface="Calibri" pitchFamily="34" charset="0"/>
              </a:rPr>
              <a:t>At an event you were called to the line by an archer, quite a new one, who has an equipment failure with his sight and has one arrow left to shoot. Awaiting his repair you let the shooting proceeds. After the next end you approach the archer to find out how his repair is going. He looks a bit astonished at you and tells you that he shot his remaining arrow together with the three other arrows in the end just finished, as he had repaired his sight quite rapidly.</a:t>
            </a:r>
            <a:r>
              <a:rPr lang="en-SG" dirty="0" smtClean="0">
                <a:latin typeface="Calibri" pitchFamily="34" charset="0"/>
                <a:cs typeface="Calibri" pitchFamily="34" charset="0"/>
              </a:rPr>
              <a:t/>
            </a:r>
            <a:br>
              <a:rPr lang="en-SG" dirty="0" smtClean="0">
                <a:latin typeface="Calibri" pitchFamily="34" charset="0"/>
                <a:cs typeface="Calibri" pitchFamily="34" charset="0"/>
              </a:rPr>
            </a:br>
            <a:endParaRPr lang="en-SG"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41</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1484339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lstStyle/>
          <a:p>
            <a:r>
              <a:rPr lang="en-SG" dirty="0" smtClean="0"/>
              <a:t>Case study – </a:t>
            </a:r>
            <a:br>
              <a:rPr lang="en-SG" dirty="0" smtClean="0"/>
            </a:br>
            <a:r>
              <a:rPr lang="en-SG" dirty="0" smtClean="0"/>
              <a:t>Scoring after arrows are withdrew</a:t>
            </a:r>
            <a:endParaRPr lang="en-SG" dirty="0"/>
          </a:p>
        </p:txBody>
      </p:sp>
      <p:sp>
        <p:nvSpPr>
          <p:cNvPr id="3" name="Content Placeholder 2"/>
          <p:cNvSpPr>
            <a:spLocks noGrp="1"/>
          </p:cNvSpPr>
          <p:nvPr>
            <p:ph sz="quarter" idx="1"/>
          </p:nvPr>
        </p:nvSpPr>
        <p:spPr>
          <a:xfrm>
            <a:off x="457200" y="1844824"/>
            <a:ext cx="7467600" cy="4629128"/>
          </a:xfrm>
        </p:spPr>
        <p:txBody>
          <a:bodyPr>
            <a:normAutofit/>
          </a:bodyPr>
          <a:lstStyle/>
          <a:p>
            <a:pPr lvl="0"/>
            <a:r>
              <a:rPr lang="en-SG" dirty="0">
                <a:latin typeface="Calibri" pitchFamily="34" charset="0"/>
                <a:cs typeface="Calibri" pitchFamily="34" charset="0"/>
              </a:rPr>
              <a:t>You are called to a target because one of the archers at that target, by mistake, withdrew his arrows before they were scored. There were only six unmarked holes in the target face: 10-10-9-9-8-7</a:t>
            </a:r>
            <a:r>
              <a:rPr lang="en-SG" dirty="0" smtClean="0">
                <a:latin typeface="Calibri" pitchFamily="34" charset="0"/>
                <a:cs typeface="Calibri" pitchFamily="34" charset="0"/>
              </a:rPr>
              <a:t>.</a:t>
            </a:r>
            <a:br>
              <a:rPr lang="en-SG" dirty="0" smtClean="0">
                <a:latin typeface="Calibri" pitchFamily="34" charset="0"/>
                <a:cs typeface="Calibri" pitchFamily="34" charset="0"/>
              </a:rPr>
            </a:br>
            <a:r>
              <a:rPr lang="en-SG" dirty="0" smtClean="0">
                <a:latin typeface="Calibri" pitchFamily="34" charset="0"/>
                <a:cs typeface="Calibri" pitchFamily="34" charset="0"/>
              </a:rPr>
              <a:t>How would you score if </a:t>
            </a:r>
            <a:endParaRPr lang="en-SG" dirty="0">
              <a:latin typeface="Calibri" pitchFamily="34" charset="0"/>
              <a:cs typeface="Calibri" pitchFamily="34" charset="0"/>
            </a:endParaRPr>
          </a:p>
          <a:p>
            <a:pPr lvl="1"/>
            <a:r>
              <a:rPr lang="en-SG" sz="2400" dirty="0">
                <a:latin typeface="Calibri" pitchFamily="34" charset="0"/>
                <a:cs typeface="Calibri" pitchFamily="34" charset="0"/>
              </a:rPr>
              <a:t>A) </a:t>
            </a:r>
            <a:r>
              <a:rPr lang="en-SG" sz="2400" dirty="0" smtClean="0">
                <a:latin typeface="Calibri" pitchFamily="34" charset="0"/>
                <a:cs typeface="Calibri" pitchFamily="34" charset="0"/>
              </a:rPr>
              <a:t>this </a:t>
            </a:r>
            <a:r>
              <a:rPr lang="en-SG" sz="2400" dirty="0">
                <a:latin typeface="Calibri" pitchFamily="34" charset="0"/>
                <a:cs typeface="Calibri" pitchFamily="34" charset="0"/>
              </a:rPr>
              <a:t>was the first end?</a:t>
            </a:r>
          </a:p>
          <a:p>
            <a:pPr lvl="1"/>
            <a:r>
              <a:rPr lang="en-SG" sz="2400" dirty="0">
                <a:latin typeface="Calibri" pitchFamily="34" charset="0"/>
                <a:cs typeface="Calibri" pitchFamily="34" charset="0"/>
              </a:rPr>
              <a:t>B) </a:t>
            </a:r>
            <a:r>
              <a:rPr lang="en-SG" sz="2400" dirty="0" smtClean="0">
                <a:latin typeface="Calibri" pitchFamily="34" charset="0"/>
                <a:cs typeface="Calibri" pitchFamily="34" charset="0"/>
              </a:rPr>
              <a:t>this </a:t>
            </a:r>
            <a:r>
              <a:rPr lang="en-SG" sz="2400" dirty="0">
                <a:latin typeface="Calibri" pitchFamily="34" charset="0"/>
                <a:cs typeface="Calibri" pitchFamily="34" charset="0"/>
              </a:rPr>
              <a:t>end if this was the fifth end</a:t>
            </a:r>
            <a:r>
              <a:rPr lang="en-SG" sz="2400" dirty="0" smtClean="0">
                <a:latin typeface="Calibri" pitchFamily="34" charset="0"/>
                <a:cs typeface="Calibri" pitchFamily="34" charset="0"/>
              </a:rPr>
              <a:t>?</a:t>
            </a:r>
            <a:br>
              <a:rPr lang="en-SG" sz="2400" dirty="0" smtClean="0">
                <a:latin typeface="Calibri" pitchFamily="34" charset="0"/>
                <a:cs typeface="Calibri" pitchFamily="34" charset="0"/>
              </a:rPr>
            </a:br>
            <a:endParaRPr lang="en-SG" sz="2400"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42</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3143161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lstStyle/>
          <a:p>
            <a:r>
              <a:rPr lang="en-SG" dirty="0" smtClean="0"/>
              <a:t>Case study – </a:t>
            </a:r>
            <a:br>
              <a:rPr lang="en-SG" dirty="0" smtClean="0"/>
            </a:br>
            <a:r>
              <a:rPr lang="en-SG" dirty="0" smtClean="0"/>
              <a:t>Arrows shot after time / 3M line</a:t>
            </a:r>
            <a:endParaRPr lang="en-SG" dirty="0"/>
          </a:p>
        </p:txBody>
      </p:sp>
      <p:sp>
        <p:nvSpPr>
          <p:cNvPr id="3" name="Content Placeholder 2"/>
          <p:cNvSpPr>
            <a:spLocks noGrp="1"/>
          </p:cNvSpPr>
          <p:nvPr>
            <p:ph sz="quarter" idx="1"/>
          </p:nvPr>
        </p:nvSpPr>
        <p:spPr>
          <a:xfrm>
            <a:off x="457200" y="1844824"/>
            <a:ext cx="7467600" cy="4629128"/>
          </a:xfrm>
        </p:spPr>
        <p:txBody>
          <a:bodyPr/>
          <a:lstStyle/>
          <a:p>
            <a:pPr lvl="0"/>
            <a:r>
              <a:rPr lang="en-SG" dirty="0">
                <a:latin typeface="Calibri" pitchFamily="34" charset="0"/>
                <a:cs typeface="Calibri" pitchFamily="34" charset="0"/>
              </a:rPr>
              <a:t>An archer had difficulty in pulling and completing his shooting of an end of three arrows, and he released his third arrow after the stop signal and the arrow dropped within the three (3) meter line. The other two arrow values were 10 and 9. </a:t>
            </a:r>
            <a:r>
              <a:rPr lang="en-SG" dirty="0" smtClean="0">
                <a:latin typeface="Calibri" pitchFamily="34" charset="0"/>
                <a:cs typeface="Calibri" pitchFamily="34" charset="0"/>
              </a:rPr>
              <a:t/>
            </a:r>
            <a:br>
              <a:rPr lang="en-SG" dirty="0" smtClean="0">
                <a:latin typeface="Calibri" pitchFamily="34" charset="0"/>
                <a:cs typeface="Calibri" pitchFamily="34" charset="0"/>
              </a:rPr>
            </a:br>
            <a:endParaRPr lang="en-SG"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43</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3143161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lstStyle/>
          <a:p>
            <a:r>
              <a:rPr lang="en-SG" dirty="0" smtClean="0"/>
              <a:t>Case study – </a:t>
            </a:r>
            <a:br>
              <a:rPr lang="en-SG" dirty="0" smtClean="0"/>
            </a:br>
            <a:r>
              <a:rPr lang="en-SG" dirty="0" smtClean="0"/>
              <a:t>Pass through</a:t>
            </a:r>
            <a:endParaRPr lang="en-SG" dirty="0"/>
          </a:p>
        </p:txBody>
      </p:sp>
      <p:sp>
        <p:nvSpPr>
          <p:cNvPr id="3" name="Content Placeholder 2"/>
          <p:cNvSpPr>
            <a:spLocks noGrp="1"/>
          </p:cNvSpPr>
          <p:nvPr>
            <p:ph sz="quarter" idx="1"/>
          </p:nvPr>
        </p:nvSpPr>
        <p:spPr>
          <a:xfrm>
            <a:off x="457200" y="1844824"/>
            <a:ext cx="8147248" cy="4629128"/>
          </a:xfrm>
        </p:spPr>
        <p:txBody>
          <a:bodyPr>
            <a:normAutofit lnSpcReduction="10000"/>
          </a:bodyPr>
          <a:lstStyle/>
          <a:p>
            <a:r>
              <a:rPr lang="en-SG" dirty="0" smtClean="0">
                <a:latin typeface="Calibri" pitchFamily="34" charset="0"/>
                <a:cs typeface="Calibri" pitchFamily="34" charset="0"/>
              </a:rPr>
              <a:t>During one end of scoring, one archer from target 25 called you, the judge, as he claimed he had a pass through. He was unable to find his missing arrow, there was one unmarked hole in the ten-ring. His other arrows were X, X, X, 10, 9.</a:t>
            </a:r>
          </a:p>
          <a:p>
            <a:pPr lvl="1"/>
            <a:r>
              <a:rPr lang="en-SG" dirty="0" smtClean="0">
                <a:latin typeface="Calibri" pitchFamily="34" charset="0"/>
                <a:cs typeface="Calibri" pitchFamily="34" charset="0"/>
              </a:rPr>
              <a:t>Just as the scorer was about to write down the scores, one archer spotted an arrow protruding from the ground, should the archer pluck it off the ground or wait for the judge to examine the arrow?</a:t>
            </a:r>
          </a:p>
          <a:p>
            <a:pPr marL="365760" lvl="1" indent="0">
              <a:buNone/>
            </a:pPr>
            <a:endParaRPr lang="en-SG" dirty="0" smtClean="0">
              <a:latin typeface="Calibri" pitchFamily="34" charset="0"/>
              <a:cs typeface="Calibri" pitchFamily="34" charset="0"/>
            </a:endParaRPr>
          </a:p>
          <a:p>
            <a:r>
              <a:rPr lang="en-SG" dirty="0" smtClean="0">
                <a:latin typeface="Calibri" pitchFamily="34" charset="0"/>
                <a:cs typeface="Calibri" pitchFamily="34" charset="0"/>
              </a:rPr>
              <a:t>During compound qualification, one archer has his arrow partially embedded in the target buttress. You happened to see him pushing the embedded arrow from the back of target towards the face, to try to score his arrow. </a:t>
            </a:r>
            <a:br>
              <a:rPr lang="en-SG" dirty="0" smtClean="0">
                <a:latin typeface="Calibri" pitchFamily="34" charset="0"/>
                <a:cs typeface="Calibri" pitchFamily="34" charset="0"/>
              </a:rPr>
            </a:br>
            <a:endParaRPr lang="en-SG"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44</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3143161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354162"/>
          </a:xfrm>
        </p:spPr>
        <p:txBody>
          <a:bodyPr>
            <a:normAutofit/>
          </a:bodyPr>
          <a:lstStyle/>
          <a:p>
            <a:r>
              <a:rPr lang="en-SG" dirty="0" smtClean="0"/>
              <a:t>Case study – </a:t>
            </a:r>
            <a:br>
              <a:rPr lang="en-SG" dirty="0" smtClean="0"/>
            </a:br>
            <a:r>
              <a:rPr lang="en-SG" dirty="0" smtClean="0"/>
              <a:t>Arrows found near target during scoring</a:t>
            </a:r>
            <a:endParaRPr lang="en-SG" dirty="0"/>
          </a:p>
        </p:txBody>
      </p:sp>
      <p:sp>
        <p:nvSpPr>
          <p:cNvPr id="3" name="Content Placeholder 2"/>
          <p:cNvSpPr>
            <a:spLocks noGrp="1"/>
          </p:cNvSpPr>
          <p:nvPr>
            <p:ph sz="quarter" idx="1"/>
          </p:nvPr>
        </p:nvSpPr>
        <p:spPr>
          <a:xfrm>
            <a:off x="457200" y="1844824"/>
            <a:ext cx="7467600" cy="4629128"/>
          </a:xfrm>
        </p:spPr>
        <p:txBody>
          <a:bodyPr/>
          <a:lstStyle/>
          <a:p>
            <a:r>
              <a:rPr lang="en-SG" dirty="0">
                <a:latin typeface="Calibri" pitchFamily="34" charset="0"/>
                <a:cs typeface="Calibri" pitchFamily="34" charset="0"/>
              </a:rPr>
              <a:t>At an event an archer </a:t>
            </a:r>
            <a:r>
              <a:rPr lang="en-SG" dirty="0" smtClean="0">
                <a:latin typeface="Calibri" pitchFamily="34" charset="0"/>
                <a:cs typeface="Calibri" pitchFamily="34" charset="0"/>
              </a:rPr>
              <a:t>picks </a:t>
            </a:r>
            <a:r>
              <a:rPr lang="en-SG" dirty="0">
                <a:latin typeface="Calibri" pitchFamily="34" charset="0"/>
                <a:cs typeface="Calibri" pitchFamily="34" charset="0"/>
              </a:rPr>
              <a:t>up a fourth arrow behind the target in addition to his three arrows in the target.   The archer claims that the arrow is an arrow from the </a:t>
            </a:r>
            <a:r>
              <a:rPr lang="en-SG" dirty="0" smtClean="0">
                <a:latin typeface="Calibri" pitchFamily="34" charset="0"/>
                <a:cs typeface="Calibri" pitchFamily="34" charset="0"/>
              </a:rPr>
              <a:t>warming </a:t>
            </a:r>
            <a:r>
              <a:rPr lang="en-SG" dirty="0">
                <a:latin typeface="Calibri" pitchFamily="34" charset="0"/>
                <a:cs typeface="Calibri" pitchFamily="34" charset="0"/>
              </a:rPr>
              <a:t>up period, and the other archers on that target confirm that he lost an arrow during the warm up.</a:t>
            </a:r>
            <a:r>
              <a:rPr lang="en-SG" dirty="0" smtClean="0">
                <a:latin typeface="Calibri" pitchFamily="34" charset="0"/>
                <a:cs typeface="Calibri" pitchFamily="34" charset="0"/>
              </a:rPr>
              <a:t/>
            </a:r>
            <a:br>
              <a:rPr lang="en-SG" dirty="0" smtClean="0">
                <a:latin typeface="Calibri" pitchFamily="34" charset="0"/>
                <a:cs typeface="Calibri" pitchFamily="34" charset="0"/>
              </a:rPr>
            </a:br>
            <a:endParaRPr lang="en-SG"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45</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3143161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lstStyle/>
          <a:p>
            <a:r>
              <a:rPr lang="en-SG" dirty="0" smtClean="0"/>
              <a:t>Case study – </a:t>
            </a:r>
            <a:br>
              <a:rPr lang="en-SG" dirty="0" smtClean="0"/>
            </a:br>
            <a:r>
              <a:rPr lang="en-SG" dirty="0" smtClean="0"/>
              <a:t>Importance of marking arrow holes</a:t>
            </a:r>
            <a:endParaRPr lang="en-SG" dirty="0"/>
          </a:p>
        </p:txBody>
      </p:sp>
      <p:sp>
        <p:nvSpPr>
          <p:cNvPr id="3" name="Content Placeholder 2"/>
          <p:cNvSpPr>
            <a:spLocks noGrp="1"/>
          </p:cNvSpPr>
          <p:nvPr>
            <p:ph sz="quarter" idx="1"/>
          </p:nvPr>
        </p:nvSpPr>
        <p:spPr>
          <a:xfrm>
            <a:off x="457200" y="1844824"/>
            <a:ext cx="7467600" cy="4629128"/>
          </a:xfrm>
        </p:spPr>
        <p:txBody>
          <a:bodyPr/>
          <a:lstStyle/>
          <a:p>
            <a:r>
              <a:rPr lang="en-SG" dirty="0">
                <a:latin typeface="Calibri" pitchFamily="34" charset="0"/>
                <a:cs typeface="Calibri" pitchFamily="34" charset="0"/>
              </a:rPr>
              <a:t>You are called to a target where a bouncer has occurred.   You find that the position of the arrow confirms that the arrow has bounced </a:t>
            </a:r>
            <a:r>
              <a:rPr lang="en-SG" dirty="0" smtClean="0">
                <a:latin typeface="Calibri" pitchFamily="34" charset="0"/>
                <a:cs typeface="Calibri" pitchFamily="34" charset="0"/>
              </a:rPr>
              <a:t>off. You </a:t>
            </a:r>
            <a:r>
              <a:rPr lang="en-SG" dirty="0">
                <a:latin typeface="Calibri" pitchFamily="34" charset="0"/>
                <a:cs typeface="Calibri" pitchFamily="34" charset="0"/>
              </a:rPr>
              <a:t>realize that one of the </a:t>
            </a:r>
            <a:r>
              <a:rPr lang="en-SG" dirty="0" smtClean="0">
                <a:latin typeface="Calibri" pitchFamily="34" charset="0"/>
                <a:cs typeface="Calibri" pitchFamily="34" charset="0"/>
              </a:rPr>
              <a:t>arrows, a </a:t>
            </a:r>
            <a:r>
              <a:rPr lang="en-SG" dirty="0">
                <a:latin typeface="Calibri" pitchFamily="34" charset="0"/>
                <a:cs typeface="Calibri" pitchFamily="34" charset="0"/>
              </a:rPr>
              <a:t>9 </a:t>
            </a:r>
            <a:r>
              <a:rPr lang="en-SG" dirty="0" smtClean="0">
                <a:latin typeface="Calibri" pitchFamily="34" charset="0"/>
                <a:cs typeface="Calibri" pitchFamily="34" charset="0"/>
              </a:rPr>
              <a:t>has </a:t>
            </a:r>
            <a:r>
              <a:rPr lang="en-SG" dirty="0">
                <a:latin typeface="Calibri" pitchFamily="34" charset="0"/>
                <a:cs typeface="Calibri" pitchFamily="34" charset="0"/>
              </a:rPr>
              <a:t>a damaged nock, but you also find an unmarked hole in the 7-zone</a:t>
            </a:r>
            <a:r>
              <a:rPr lang="en-SG" dirty="0" smtClean="0">
                <a:latin typeface="Calibri" pitchFamily="34" charset="0"/>
                <a:cs typeface="Calibri" pitchFamily="34" charset="0"/>
              </a:rPr>
              <a:t>.</a:t>
            </a:r>
            <a:br>
              <a:rPr lang="en-SG" dirty="0" smtClean="0">
                <a:latin typeface="Calibri" pitchFamily="34" charset="0"/>
                <a:cs typeface="Calibri" pitchFamily="34" charset="0"/>
              </a:rPr>
            </a:br>
            <a:endParaRPr lang="en-SG"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46</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3450827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lstStyle/>
          <a:p>
            <a:r>
              <a:rPr lang="en-SG" dirty="0" smtClean="0"/>
              <a:t>Case study – </a:t>
            </a:r>
            <a:br>
              <a:rPr lang="en-SG" dirty="0" smtClean="0"/>
            </a:br>
            <a:r>
              <a:rPr lang="en-SG" dirty="0" smtClean="0"/>
              <a:t>Scoresheets and electronic scoring</a:t>
            </a:r>
            <a:endParaRPr lang="en-SG" dirty="0"/>
          </a:p>
        </p:txBody>
      </p:sp>
      <p:sp>
        <p:nvSpPr>
          <p:cNvPr id="3" name="Content Placeholder 2"/>
          <p:cNvSpPr>
            <a:spLocks noGrp="1"/>
          </p:cNvSpPr>
          <p:nvPr>
            <p:ph sz="quarter" idx="1"/>
          </p:nvPr>
        </p:nvSpPr>
        <p:spPr>
          <a:xfrm>
            <a:off x="457200" y="1844824"/>
            <a:ext cx="7859216" cy="4629128"/>
          </a:xfrm>
        </p:spPr>
        <p:txBody>
          <a:bodyPr>
            <a:normAutofit/>
          </a:bodyPr>
          <a:lstStyle/>
          <a:p>
            <a:r>
              <a:rPr lang="en-SG" dirty="0" smtClean="0">
                <a:latin typeface="Calibri" pitchFamily="34" charset="0"/>
                <a:cs typeface="Calibri" pitchFamily="34" charset="0"/>
              </a:rPr>
              <a:t>Archer whose score was ranked the highest submitted his scoresheet without signing as he was overjoyed. When the results was published, he was shocked to see that he could not find his name from the top. In fact, he was ranked last.</a:t>
            </a:r>
          </a:p>
          <a:p>
            <a:pPr marL="0" indent="0">
              <a:buNone/>
            </a:pPr>
            <a:endParaRPr lang="en-SG" dirty="0" smtClean="0">
              <a:latin typeface="Calibri" pitchFamily="34" charset="0"/>
              <a:cs typeface="Calibri" pitchFamily="34" charset="0"/>
            </a:endParaRPr>
          </a:p>
          <a:p>
            <a:r>
              <a:rPr lang="en-SG" dirty="0" smtClean="0">
                <a:latin typeface="Calibri" pitchFamily="34" charset="0"/>
                <a:cs typeface="Calibri" pitchFamily="34" charset="0"/>
              </a:rPr>
              <a:t>Archer A was in charge of writing the scorecard while archer C was in charge of electronic scoring. At the end of the round, archer C realised there was a difference in the score between the paper and electronic scoring. The electronic score was higher and archer C insisted that the electronic score was the correct one.</a:t>
            </a: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47</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1531453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lstStyle/>
          <a:p>
            <a:r>
              <a:rPr lang="en-SG" dirty="0" smtClean="0"/>
              <a:t>Case study – </a:t>
            </a:r>
            <a:br>
              <a:rPr lang="en-SG" dirty="0" smtClean="0"/>
            </a:br>
            <a:r>
              <a:rPr lang="en-SG" dirty="0"/>
              <a:t>Forfeited match </a:t>
            </a:r>
          </a:p>
        </p:txBody>
      </p:sp>
      <p:sp>
        <p:nvSpPr>
          <p:cNvPr id="3" name="Content Placeholder 2"/>
          <p:cNvSpPr>
            <a:spLocks noGrp="1"/>
          </p:cNvSpPr>
          <p:nvPr>
            <p:ph sz="quarter" idx="1"/>
          </p:nvPr>
        </p:nvSpPr>
        <p:spPr>
          <a:xfrm>
            <a:off x="457200" y="1844824"/>
            <a:ext cx="7467600" cy="4629128"/>
          </a:xfrm>
        </p:spPr>
        <p:txBody>
          <a:bodyPr/>
          <a:lstStyle/>
          <a:p>
            <a:r>
              <a:rPr lang="en-US" dirty="0">
                <a:latin typeface="Calibri" pitchFamily="34" charset="0"/>
                <a:cs typeface="Calibri" pitchFamily="34" charset="0"/>
              </a:rPr>
              <a:t>At the start of an elimination round (matches), archer A is not present, even after the shooting was held back a couple of minutes.   The Judge then declared his opponent B the winner of that match by forfeit.  Then shooting starts, and after two sets the missing archer turns up and starts shooting alongside his opponent who at that time is practicing on the target.  Archer A admitted he did not shoot the first two sets, but said he was capable of winning the next three and thereby the match</a:t>
            </a:r>
            <a:r>
              <a:rPr lang="en-US" dirty="0" smtClean="0">
                <a:latin typeface="Calibri" pitchFamily="34" charset="0"/>
                <a:cs typeface="Calibri" pitchFamily="34" charset="0"/>
              </a:rPr>
              <a:t>.</a:t>
            </a:r>
            <a:r>
              <a:rPr lang="en-SG" dirty="0" smtClean="0">
                <a:latin typeface="Calibri" pitchFamily="34" charset="0"/>
                <a:cs typeface="Calibri" pitchFamily="34" charset="0"/>
              </a:rPr>
              <a:t/>
            </a:r>
            <a:br>
              <a:rPr lang="en-SG" dirty="0" smtClean="0">
                <a:latin typeface="Calibri" pitchFamily="34" charset="0"/>
                <a:cs typeface="Calibri" pitchFamily="34" charset="0"/>
              </a:rPr>
            </a:br>
            <a:endParaRPr lang="en-SG" dirty="0" smtClean="0">
              <a:latin typeface="Calibri" pitchFamily="34" charset="0"/>
              <a:cs typeface="Calibri" pitchFamily="34" charset="0"/>
            </a:endParaRPr>
          </a:p>
        </p:txBody>
      </p:sp>
      <p:sp>
        <p:nvSpPr>
          <p:cNvPr id="4" name="Date Placeholder 3"/>
          <p:cNvSpPr>
            <a:spLocks noGrp="1"/>
          </p:cNvSpPr>
          <p:nvPr>
            <p:ph type="dt" sz="half" idx="14"/>
          </p:nvPr>
        </p:nvSpPr>
        <p:spPr/>
        <p:txBody>
          <a:bodyPr/>
          <a:lstStyle/>
          <a:p>
            <a:r>
              <a:rPr lang="en-US" smtClean="0"/>
              <a:t>Last edit: 29 Sept 2017</a:t>
            </a:r>
            <a:endParaRPr lang="en-SG" dirty="0"/>
          </a:p>
        </p:txBody>
      </p:sp>
      <p:sp>
        <p:nvSpPr>
          <p:cNvPr id="5" name="Slide Number Placeholder 4"/>
          <p:cNvSpPr>
            <a:spLocks noGrp="1"/>
          </p:cNvSpPr>
          <p:nvPr>
            <p:ph type="sldNum" sz="quarter" idx="15"/>
          </p:nvPr>
        </p:nvSpPr>
        <p:spPr/>
        <p:txBody>
          <a:bodyPr/>
          <a:lstStyle/>
          <a:p>
            <a:fld id="{CBD50501-E1DE-4EA1-B7FB-7C72127A1436}" type="slidenum">
              <a:rPr lang="en-SG" smtClean="0"/>
              <a:t>48</a:t>
            </a:fld>
            <a:endParaRPr lang="en-SG"/>
          </a:p>
        </p:txBody>
      </p:sp>
      <p:sp>
        <p:nvSpPr>
          <p:cNvPr id="6" name="Footer Placeholder 5"/>
          <p:cNvSpPr>
            <a:spLocks noGrp="1"/>
          </p:cNvSpPr>
          <p:nvPr>
            <p:ph type="ftr" sz="quarter" idx="16"/>
          </p:nvPr>
        </p:nvSpPr>
        <p:spPr/>
        <p:txBody>
          <a:bodyPr/>
          <a:lstStyle/>
          <a:p>
            <a:r>
              <a:rPr lang="en-SG" smtClean="0"/>
              <a:t>AAS Judge Committee</a:t>
            </a:r>
            <a:endParaRPr lang="en-SG" dirty="0"/>
          </a:p>
        </p:txBody>
      </p:sp>
    </p:spTree>
    <p:extLst>
      <p:ext uri="{BB962C8B-B14F-4D97-AF65-F5344CB8AC3E}">
        <p14:creationId xmlns:p14="http://schemas.microsoft.com/office/powerpoint/2010/main" val="3143161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179512" y="1340768"/>
            <a:ext cx="8712968" cy="5184576"/>
          </a:xfrm>
        </p:spPr>
        <p:txBody>
          <a:bodyPr>
            <a:noAutofit/>
          </a:bodyPr>
          <a:lstStyle/>
          <a:p>
            <a:pPr fontAlgn="base"/>
            <a:r>
              <a:rPr lang="en-SG" sz="2000" dirty="0" smtClean="0"/>
              <a:t>Do </a:t>
            </a:r>
            <a:r>
              <a:rPr lang="en-SG" sz="2000" dirty="0"/>
              <a:t>archers continue to shoot when the </a:t>
            </a:r>
            <a:r>
              <a:rPr lang="en-SG" sz="2000" dirty="0" smtClean="0"/>
              <a:t>all timer stop </a:t>
            </a:r>
            <a:r>
              <a:rPr lang="en-SG" sz="2000" dirty="0"/>
              <a:t>suddenly/target face comes off?</a:t>
            </a:r>
          </a:p>
          <a:p>
            <a:pPr lvl="2" fontAlgn="base"/>
            <a:r>
              <a:rPr lang="en-SG" sz="2000" dirty="0"/>
              <a:t>Stop shooting, inform the judge, awaits instruction from </a:t>
            </a:r>
            <a:r>
              <a:rPr lang="en-SG" sz="2000" dirty="0" smtClean="0"/>
              <a:t>DoS/judge</a:t>
            </a:r>
          </a:p>
          <a:p>
            <a:pPr marL="731520" lvl="2" indent="0" fontAlgn="base">
              <a:buNone/>
            </a:pPr>
            <a:endParaRPr lang="en-SG" sz="2000" dirty="0" smtClean="0"/>
          </a:p>
          <a:p>
            <a:pPr fontAlgn="base"/>
            <a:r>
              <a:rPr lang="en-SG" sz="2000" dirty="0"/>
              <a:t>Do archers continue to shoot when only one timer stops suddenly but </a:t>
            </a:r>
            <a:r>
              <a:rPr lang="en-SG" sz="2000" dirty="0" smtClean="0"/>
              <a:t>other </a:t>
            </a:r>
            <a:r>
              <a:rPr lang="en-SG" sz="2000" dirty="0"/>
              <a:t>timer </a:t>
            </a:r>
            <a:r>
              <a:rPr lang="en-SG" sz="2000" dirty="0" smtClean="0"/>
              <a:t>is working?</a:t>
            </a:r>
          </a:p>
          <a:p>
            <a:pPr lvl="2" fontAlgn="base"/>
            <a:r>
              <a:rPr lang="en-SG" sz="2000" dirty="0" smtClean="0"/>
              <a:t>Continue shooting</a:t>
            </a:r>
            <a:endParaRPr lang="en-SG" sz="2000" dirty="0"/>
          </a:p>
          <a:p>
            <a:pPr marL="0" indent="0">
              <a:buNone/>
            </a:pPr>
            <a:endParaRPr lang="en-SG" sz="2000" dirty="0"/>
          </a:p>
          <a:p>
            <a:pPr fontAlgn="base"/>
            <a:r>
              <a:rPr lang="en-SG" sz="2000" dirty="0"/>
              <a:t>The archer beside me screams suddenly and I was shocked and released my arrow, is this arrow counted?</a:t>
            </a:r>
          </a:p>
          <a:p>
            <a:pPr lvl="2" fontAlgn="base"/>
            <a:r>
              <a:rPr lang="en-SG" sz="2000" dirty="0"/>
              <a:t>Yes, responsibility lies in the archer to control and </a:t>
            </a:r>
            <a:r>
              <a:rPr lang="en-SG" sz="2000" dirty="0" smtClean="0"/>
              <a:t>manage</a:t>
            </a:r>
            <a:endParaRPr lang="en-SG" sz="2000" dirty="0"/>
          </a:p>
        </p:txBody>
      </p:sp>
      <p:sp>
        <p:nvSpPr>
          <p:cNvPr id="4" name="Slide Number Placeholder 3"/>
          <p:cNvSpPr>
            <a:spLocks noGrp="1"/>
          </p:cNvSpPr>
          <p:nvPr>
            <p:ph type="sldNum" sz="quarter" idx="15"/>
          </p:nvPr>
        </p:nvSpPr>
        <p:spPr/>
        <p:txBody>
          <a:bodyPr/>
          <a:lstStyle/>
          <a:p>
            <a:fld id="{CBD50501-E1DE-4EA1-B7FB-7C72127A1436}" type="slidenum">
              <a:rPr lang="en-SG" smtClean="0"/>
              <a:t>5</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2698921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179512" y="1196752"/>
            <a:ext cx="8712968" cy="4176464"/>
          </a:xfrm>
        </p:spPr>
        <p:txBody>
          <a:bodyPr>
            <a:noAutofit/>
          </a:bodyPr>
          <a:lstStyle/>
          <a:p>
            <a:r>
              <a:rPr lang="en-SG" sz="2200" dirty="0" smtClean="0"/>
              <a:t>High </a:t>
            </a:r>
            <a:r>
              <a:rPr lang="en-SG" sz="2200" dirty="0"/>
              <a:t>draws</a:t>
            </a:r>
          </a:p>
          <a:p>
            <a:pPr lvl="2" fontAlgn="base"/>
            <a:r>
              <a:rPr lang="en-SG" sz="2200" dirty="0"/>
              <a:t>Danger/safety</a:t>
            </a:r>
          </a:p>
          <a:p>
            <a:pPr lvl="2" fontAlgn="base"/>
            <a:r>
              <a:rPr lang="en-SG" sz="2200" i="1" dirty="0"/>
              <a:t>12.9. The Director of Shooting shall be advised if an athlete, when drawing back the string of his bow uses any technique which, in the opinion of the Judges, could allow the arrow, if accidentally released, to fly beyond a safety zone or safety arrangements (overshoot area, net, wall etc.). If an athlete persists in using such a technique, he shall, in the interest of safety, be asked by the Chairperson of the Tournament Judge Commission or the Director of Shooting to stop shooting immediately and to leave the field.</a:t>
            </a:r>
          </a:p>
          <a:p>
            <a:pPr marL="0" indent="0">
              <a:buNone/>
            </a:pPr>
            <a:endParaRPr lang="en-SG" sz="2200" dirty="0"/>
          </a:p>
        </p:txBody>
      </p:sp>
      <p:sp>
        <p:nvSpPr>
          <p:cNvPr id="4" name="Slide Number Placeholder 3"/>
          <p:cNvSpPr>
            <a:spLocks noGrp="1"/>
          </p:cNvSpPr>
          <p:nvPr>
            <p:ph type="sldNum" sz="quarter" idx="15"/>
          </p:nvPr>
        </p:nvSpPr>
        <p:spPr/>
        <p:txBody>
          <a:bodyPr/>
          <a:lstStyle/>
          <a:p>
            <a:fld id="{CBD50501-E1DE-4EA1-B7FB-7C72127A1436}" type="slidenum">
              <a:rPr lang="en-SG" smtClean="0"/>
              <a:t>6</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256377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457200" y="1052736"/>
            <a:ext cx="8229600" cy="5073427"/>
          </a:xfrm>
        </p:spPr>
        <p:txBody>
          <a:bodyPr>
            <a:normAutofit/>
          </a:bodyPr>
          <a:lstStyle/>
          <a:p>
            <a:pPr fontAlgn="base"/>
            <a:r>
              <a:rPr lang="en-SG" dirty="0" smtClean="0"/>
              <a:t>Missing </a:t>
            </a:r>
            <a:r>
              <a:rPr lang="en-SG" dirty="0"/>
              <a:t>arrows</a:t>
            </a:r>
          </a:p>
          <a:p>
            <a:pPr lvl="2" fontAlgn="base"/>
            <a:r>
              <a:rPr lang="en-SG" dirty="0"/>
              <a:t>Inform judge </a:t>
            </a:r>
          </a:p>
          <a:p>
            <a:pPr lvl="2" fontAlgn="base"/>
            <a:r>
              <a:rPr lang="en-SG" dirty="0"/>
              <a:t>Else, any arrow found may be counted towards part of the end, which would result in shooting extra arrows.</a:t>
            </a:r>
          </a:p>
          <a:p>
            <a:pPr marL="0" indent="0">
              <a:buNone/>
            </a:pPr>
            <a:endParaRPr lang="en-SG" dirty="0"/>
          </a:p>
          <a:p>
            <a:pPr fontAlgn="base"/>
            <a:r>
              <a:rPr lang="en-SG" dirty="0"/>
              <a:t>Coaching on the shooting line</a:t>
            </a:r>
          </a:p>
          <a:p>
            <a:pPr lvl="2" fontAlgn="base"/>
            <a:r>
              <a:rPr lang="en-SG" dirty="0"/>
              <a:t>Archers may receive non electronic instructions from the coach while on the shooting line</a:t>
            </a:r>
          </a:p>
          <a:p>
            <a:pPr lvl="2" fontAlgn="base"/>
            <a:r>
              <a:rPr lang="en-SG" dirty="0"/>
              <a:t>The athlete is not to speak from the shooting line. That may easily cause a disturbance to the other athletes.</a:t>
            </a:r>
          </a:p>
          <a:p>
            <a:pPr lvl="2" fontAlgn="base"/>
            <a:r>
              <a:rPr lang="en-SG" dirty="0"/>
              <a:t>Archer may step off the shooting line, if needed. Be aware that the timing is counting down. It is the responsibility of the athlete to return to the line before the end is finished. </a:t>
            </a:r>
          </a:p>
          <a:p>
            <a:pPr marL="0" indent="0">
              <a:buNone/>
            </a:pPr>
            <a:endParaRPr lang="en-SG" dirty="0"/>
          </a:p>
        </p:txBody>
      </p:sp>
      <p:sp>
        <p:nvSpPr>
          <p:cNvPr id="4" name="Slide Number Placeholder 3"/>
          <p:cNvSpPr>
            <a:spLocks noGrp="1"/>
          </p:cNvSpPr>
          <p:nvPr>
            <p:ph type="sldNum" sz="quarter" idx="15"/>
          </p:nvPr>
        </p:nvSpPr>
        <p:spPr/>
        <p:txBody>
          <a:bodyPr/>
          <a:lstStyle/>
          <a:p>
            <a:fld id="{CBD50501-E1DE-4EA1-B7FB-7C72127A1436}" type="slidenum">
              <a:rPr lang="en-SG" smtClean="0"/>
              <a:t>7</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269892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323528" y="764704"/>
            <a:ext cx="8229600" cy="5688632"/>
          </a:xfrm>
        </p:spPr>
        <p:txBody>
          <a:bodyPr>
            <a:normAutofit lnSpcReduction="10000"/>
          </a:bodyPr>
          <a:lstStyle/>
          <a:p>
            <a:pPr fontAlgn="base"/>
            <a:r>
              <a:rPr lang="en-SG" sz="2800" dirty="0" smtClean="0"/>
              <a:t>3M line</a:t>
            </a:r>
          </a:p>
          <a:p>
            <a:pPr lvl="1" fontAlgn="base"/>
            <a:r>
              <a:rPr lang="en-SG" sz="2400" dirty="0" smtClean="0"/>
              <a:t>During Qualification</a:t>
            </a:r>
          </a:p>
          <a:p>
            <a:pPr lvl="2" fontAlgn="base"/>
            <a:r>
              <a:rPr lang="en-SG" sz="2000" dirty="0" smtClean="0"/>
              <a:t>What happens </a:t>
            </a:r>
            <a:r>
              <a:rPr lang="en-SG" sz="2000" dirty="0"/>
              <a:t>if my arrow drops </a:t>
            </a:r>
            <a:endParaRPr lang="en-SG" sz="2000" dirty="0" smtClean="0"/>
          </a:p>
          <a:p>
            <a:pPr lvl="3" fontAlgn="base"/>
            <a:r>
              <a:rPr lang="en-SG" sz="2000" dirty="0" smtClean="0"/>
              <a:t>within the 3M line?</a:t>
            </a:r>
          </a:p>
          <a:p>
            <a:pPr lvl="3" fontAlgn="base"/>
            <a:r>
              <a:rPr lang="en-SG" sz="2000" dirty="0" smtClean="0"/>
              <a:t>out of the 3M line?</a:t>
            </a:r>
          </a:p>
          <a:p>
            <a:pPr lvl="2" fontAlgn="base"/>
            <a:r>
              <a:rPr lang="en-SG" sz="2000" dirty="0" smtClean="0"/>
              <a:t>What happen If I am not sure if my dropped arrow is within or out of the 3M line?</a:t>
            </a:r>
          </a:p>
          <a:p>
            <a:pPr lvl="2" fontAlgn="base"/>
            <a:r>
              <a:rPr lang="en-SG" sz="2000" dirty="0" smtClean="0"/>
              <a:t>Can I call for equipment failure?</a:t>
            </a:r>
          </a:p>
          <a:p>
            <a:pPr lvl="3" fontAlgn="base"/>
            <a:r>
              <a:rPr lang="en-SG" sz="2000" dirty="0" smtClean="0"/>
              <a:t>Check your equipement for cause of dropped arrow</a:t>
            </a:r>
          </a:p>
          <a:p>
            <a:pPr marL="731520" lvl="2" indent="0" fontAlgn="base">
              <a:buNone/>
            </a:pPr>
            <a:endParaRPr lang="en-SG" sz="2000" dirty="0"/>
          </a:p>
          <a:p>
            <a:pPr lvl="1" fontAlgn="base"/>
            <a:r>
              <a:rPr lang="en-SG" sz="2400" dirty="0" smtClean="0"/>
              <a:t>During Elimination</a:t>
            </a:r>
          </a:p>
          <a:p>
            <a:pPr lvl="2" fontAlgn="base"/>
            <a:r>
              <a:rPr lang="en-SG" sz="2000" dirty="0"/>
              <a:t>What happens if my arrow drops </a:t>
            </a:r>
          </a:p>
          <a:p>
            <a:pPr lvl="3" fontAlgn="base"/>
            <a:r>
              <a:rPr lang="en-SG" sz="2000" dirty="0"/>
              <a:t>within the 3M line?</a:t>
            </a:r>
          </a:p>
          <a:p>
            <a:pPr lvl="3" fontAlgn="base"/>
            <a:r>
              <a:rPr lang="en-SG" sz="2000" dirty="0"/>
              <a:t>out of the 3M line?</a:t>
            </a:r>
          </a:p>
          <a:p>
            <a:pPr lvl="2" fontAlgn="base"/>
            <a:r>
              <a:rPr lang="en-SG" sz="2000" dirty="0"/>
              <a:t>What happen If I am not sure if my dropped arrow is within or out of the 3M line?</a:t>
            </a:r>
          </a:p>
          <a:p>
            <a:pPr marL="731520" lvl="2" indent="0" fontAlgn="base">
              <a:buNone/>
            </a:pPr>
            <a:endParaRPr lang="en-SG" sz="2000" dirty="0" smtClean="0"/>
          </a:p>
          <a:p>
            <a:pPr marL="1005840" lvl="3" indent="0" fontAlgn="base">
              <a:buNone/>
            </a:pPr>
            <a:endParaRPr lang="en-SG" sz="2000" dirty="0" smtClean="0"/>
          </a:p>
          <a:p>
            <a:pPr lvl="2" fontAlgn="base"/>
            <a:endParaRPr lang="en-SG" sz="2000" dirty="0"/>
          </a:p>
          <a:p>
            <a:pPr marL="0" indent="0">
              <a:buNone/>
            </a:pPr>
            <a:endParaRPr lang="en-SG" sz="2800" dirty="0"/>
          </a:p>
          <a:p>
            <a:pPr marL="0" indent="0">
              <a:buNone/>
            </a:pPr>
            <a:endParaRPr lang="en-SG" sz="2800" dirty="0"/>
          </a:p>
        </p:txBody>
      </p:sp>
      <p:sp>
        <p:nvSpPr>
          <p:cNvPr id="4" name="Slide Number Placeholder 3"/>
          <p:cNvSpPr>
            <a:spLocks noGrp="1"/>
          </p:cNvSpPr>
          <p:nvPr>
            <p:ph type="sldNum" sz="quarter" idx="15"/>
          </p:nvPr>
        </p:nvSpPr>
        <p:spPr/>
        <p:txBody>
          <a:bodyPr/>
          <a:lstStyle/>
          <a:p>
            <a:fld id="{CBD50501-E1DE-4EA1-B7FB-7C72127A1436}" type="slidenum">
              <a:rPr lang="en-SG" smtClean="0"/>
              <a:t>8</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spTree>
    <p:extLst>
      <p:ext uri="{BB962C8B-B14F-4D97-AF65-F5344CB8AC3E}">
        <p14:creationId xmlns:p14="http://schemas.microsoft.com/office/powerpoint/2010/main" val="3899298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SG" sz="4400" dirty="0"/>
              <a:t>Shooting and </a:t>
            </a:r>
            <a:r>
              <a:rPr lang="en-SG" sz="4400" dirty="0" smtClean="0"/>
              <a:t>conduct</a:t>
            </a:r>
            <a:endParaRPr lang="en-SG" sz="4400" dirty="0"/>
          </a:p>
        </p:txBody>
      </p:sp>
      <p:sp>
        <p:nvSpPr>
          <p:cNvPr id="3" name="Content Placeholder 2"/>
          <p:cNvSpPr>
            <a:spLocks noGrp="1"/>
          </p:cNvSpPr>
          <p:nvPr>
            <p:ph sz="quarter" idx="1"/>
          </p:nvPr>
        </p:nvSpPr>
        <p:spPr>
          <a:xfrm>
            <a:off x="323528" y="764704"/>
            <a:ext cx="8229600" cy="3456384"/>
          </a:xfrm>
        </p:spPr>
        <p:txBody>
          <a:bodyPr>
            <a:normAutofit/>
          </a:bodyPr>
          <a:lstStyle/>
          <a:p>
            <a:pPr fontAlgn="base"/>
            <a:r>
              <a:rPr lang="en-SG" sz="3600" dirty="0" smtClean="0"/>
              <a:t>3M line</a:t>
            </a:r>
          </a:p>
          <a:p>
            <a:pPr lvl="1" fontAlgn="base"/>
            <a:r>
              <a:rPr lang="en-SG" sz="3200" dirty="0" smtClean="0"/>
              <a:t>Are all arrows that fall and cross the 3M line considered shot?</a:t>
            </a:r>
          </a:p>
          <a:p>
            <a:pPr lvl="2" fontAlgn="base"/>
            <a:r>
              <a:rPr lang="en-SG" sz="2000" dirty="0"/>
              <a:t>What if an archer brushes the adjacent archers quiver and an arrow in the other archers quiver inadvertently comes out and cross the three meter line? </a:t>
            </a:r>
          </a:p>
          <a:p>
            <a:pPr lvl="2" fontAlgn="base"/>
            <a:r>
              <a:rPr lang="en-SG" sz="2000" dirty="0" smtClean="0"/>
              <a:t>In indoor, an arrow hit the target and rebounded, landing back within the 3M line. Is this arrow considered unshot?</a:t>
            </a:r>
          </a:p>
          <a:p>
            <a:pPr marL="731520" lvl="2" indent="0" fontAlgn="base">
              <a:buNone/>
            </a:pPr>
            <a:endParaRPr lang="en-SG" sz="2000" dirty="0"/>
          </a:p>
          <a:p>
            <a:pPr marL="731520" lvl="2" indent="0" fontAlgn="base">
              <a:buNone/>
            </a:pPr>
            <a:endParaRPr lang="en-SG" sz="2000" dirty="0"/>
          </a:p>
          <a:p>
            <a:pPr marL="731520" lvl="2" indent="0" fontAlgn="base">
              <a:buNone/>
            </a:pPr>
            <a:endParaRPr lang="en-SG" sz="2800" dirty="0" smtClean="0"/>
          </a:p>
          <a:p>
            <a:pPr marL="1005840" lvl="3" indent="0" fontAlgn="base">
              <a:buNone/>
            </a:pPr>
            <a:endParaRPr lang="en-SG" sz="2800" dirty="0" smtClean="0"/>
          </a:p>
          <a:p>
            <a:pPr lvl="2" fontAlgn="base"/>
            <a:endParaRPr lang="en-SG" sz="2800" dirty="0"/>
          </a:p>
          <a:p>
            <a:pPr marL="0" indent="0">
              <a:buNone/>
            </a:pPr>
            <a:endParaRPr lang="en-SG" sz="3600" dirty="0"/>
          </a:p>
          <a:p>
            <a:pPr marL="0" indent="0">
              <a:buNone/>
            </a:pPr>
            <a:endParaRPr lang="en-SG" sz="3600" dirty="0"/>
          </a:p>
        </p:txBody>
      </p:sp>
      <p:sp>
        <p:nvSpPr>
          <p:cNvPr id="4" name="Slide Number Placeholder 3"/>
          <p:cNvSpPr>
            <a:spLocks noGrp="1"/>
          </p:cNvSpPr>
          <p:nvPr>
            <p:ph type="sldNum" sz="quarter" idx="15"/>
          </p:nvPr>
        </p:nvSpPr>
        <p:spPr/>
        <p:txBody>
          <a:bodyPr/>
          <a:lstStyle/>
          <a:p>
            <a:fld id="{CBD50501-E1DE-4EA1-B7FB-7C72127A1436}" type="slidenum">
              <a:rPr lang="en-SG" smtClean="0"/>
              <a:t>9</a:t>
            </a:fld>
            <a:endParaRPr lang="en-SG"/>
          </a:p>
        </p:txBody>
      </p:sp>
      <p:sp>
        <p:nvSpPr>
          <p:cNvPr id="5" name="Footer Placeholder 4"/>
          <p:cNvSpPr>
            <a:spLocks noGrp="1"/>
          </p:cNvSpPr>
          <p:nvPr>
            <p:ph type="ftr" sz="quarter" idx="16"/>
          </p:nvPr>
        </p:nvSpPr>
        <p:spPr/>
        <p:txBody>
          <a:bodyPr/>
          <a:lstStyle/>
          <a:p>
            <a:r>
              <a:rPr lang="en-SG" smtClean="0"/>
              <a:t>AAS Judge Committee</a:t>
            </a:r>
            <a:endParaRPr lang="en-SG"/>
          </a:p>
        </p:txBody>
      </p:sp>
      <p:sp>
        <p:nvSpPr>
          <p:cNvPr id="6" name="Date Placeholder 5"/>
          <p:cNvSpPr>
            <a:spLocks noGrp="1"/>
          </p:cNvSpPr>
          <p:nvPr>
            <p:ph type="dt" sz="half" idx="14"/>
          </p:nvPr>
        </p:nvSpPr>
        <p:spPr/>
        <p:txBody>
          <a:bodyPr/>
          <a:lstStyle/>
          <a:p>
            <a:r>
              <a:rPr lang="en-US" smtClean="0"/>
              <a:t>Last edit: 29 Sept 2017</a:t>
            </a:r>
            <a:endParaRPr lang="en-SG"/>
          </a:p>
        </p:txBody>
      </p:sp>
      <p:pic>
        <p:nvPicPr>
          <p:cNvPr id="7" name="Picture 6" descr="judge guide book 2015.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27784" y="4149080"/>
            <a:ext cx="3453320" cy="2324910"/>
          </a:xfrm>
          <a:prstGeom prst="rect">
            <a:avLst/>
          </a:prstGeom>
        </p:spPr>
      </p:pic>
    </p:spTree>
    <p:extLst>
      <p:ext uri="{BB962C8B-B14F-4D97-AF65-F5344CB8AC3E}">
        <p14:creationId xmlns:p14="http://schemas.microsoft.com/office/powerpoint/2010/main" val="9915528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618</TotalTime>
  <Words>4738</Words>
  <Application>Microsoft Office PowerPoint</Application>
  <PresentationFormat>On-screen Show (4:3)</PresentationFormat>
  <Paragraphs>487</Paragraphs>
  <Slides>48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Century Schoolbook</vt:lpstr>
      <vt:lpstr>Roboto</vt:lpstr>
      <vt:lpstr>Wingdings</vt:lpstr>
      <vt:lpstr>Wingdings 2</vt:lpstr>
      <vt:lpstr>Oriel</vt:lpstr>
      <vt:lpstr>Workshop on archery rules &amp; procedures</vt:lpstr>
      <vt:lpstr>Topic</vt:lpstr>
      <vt:lpstr>Shooting and conduct</vt:lpstr>
      <vt:lpstr>Shooting and conduct</vt:lpstr>
      <vt:lpstr>Shooting and conduct</vt:lpstr>
      <vt:lpstr>Shooting and conduct</vt:lpstr>
      <vt:lpstr>Shooting and conduct</vt:lpstr>
      <vt:lpstr>Shooting and conduct</vt:lpstr>
      <vt:lpstr>Shooting and conduct</vt:lpstr>
      <vt:lpstr>Shooting and conduct</vt:lpstr>
      <vt:lpstr>Shooting and conduct</vt:lpstr>
      <vt:lpstr>Order of shooting and timing control</vt:lpstr>
      <vt:lpstr>Order of shooting and timing control</vt:lpstr>
      <vt:lpstr>Order of shooting and timing control</vt:lpstr>
      <vt:lpstr>Order of shooting and timing control</vt:lpstr>
      <vt:lpstr>Order of shooting and timing control</vt:lpstr>
      <vt:lpstr>Scoring</vt:lpstr>
      <vt:lpstr>Scoring – team elimination</vt:lpstr>
      <vt:lpstr>Scoring – team elimination</vt:lpstr>
      <vt:lpstr>Scoring</vt:lpstr>
      <vt:lpstr>Scoring</vt:lpstr>
      <vt:lpstr>Scoring</vt:lpstr>
      <vt:lpstr>Scoring</vt:lpstr>
      <vt:lpstr>Scoring</vt:lpstr>
      <vt:lpstr>Scoring</vt:lpstr>
      <vt:lpstr>Penalties</vt:lpstr>
      <vt:lpstr>Unsportmanlike behaviour</vt:lpstr>
      <vt:lpstr>Common error by archers</vt:lpstr>
      <vt:lpstr>Marking of arrow holes</vt:lpstr>
      <vt:lpstr>Coaches</vt:lpstr>
      <vt:lpstr>How to read matchplay charts</vt:lpstr>
      <vt:lpstr>Major events</vt:lpstr>
      <vt:lpstr>Major events</vt:lpstr>
      <vt:lpstr>Major events</vt:lpstr>
      <vt:lpstr>Q&amp;A</vt:lpstr>
      <vt:lpstr>Q&amp;A</vt:lpstr>
      <vt:lpstr>Q&amp;A</vt:lpstr>
      <vt:lpstr>Case study –  Coaching during controlled practice</vt:lpstr>
      <vt:lpstr>Case study –  Leaving the line during shooting /  Loud cheering vs unsportmanship</vt:lpstr>
      <vt:lpstr>Case study –  Shooting after emergency stop /  accidental release</vt:lpstr>
      <vt:lpstr>Case study –  Make-up arrows for equipment failure</vt:lpstr>
      <vt:lpstr>Case study –  Scoring after arrows are withdrew</vt:lpstr>
      <vt:lpstr>Case study –  Arrows shot after time / 3M line</vt:lpstr>
      <vt:lpstr>Case study –  Pass through</vt:lpstr>
      <vt:lpstr>Case study –  Arrows found near target during scoring</vt:lpstr>
      <vt:lpstr>Case study –  Importance of marking arrow holes</vt:lpstr>
      <vt:lpstr>Case study –  Scoresheets and electronic scoring</vt:lpstr>
      <vt:lpstr>Case study –  Forfeited match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for coaches in understanding archery rules</dc:title>
  <dc:creator>peciliustan@hotmail.com</dc:creator>
  <cp:lastModifiedBy>Robert Pian</cp:lastModifiedBy>
  <cp:revision>53</cp:revision>
  <dcterms:created xsi:type="dcterms:W3CDTF">2017-03-09T05:34:06Z</dcterms:created>
  <dcterms:modified xsi:type="dcterms:W3CDTF">2017-09-29T18:17:52Z</dcterms:modified>
</cp:coreProperties>
</file>